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8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>
    <p:restoredLeft sz="15933"/>
    <p:restoredTop sz="90074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161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https://youtu.be/vZP8QYEqUn8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https://youtu.be/ObIf2ZcAXgI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https://youtu.be/q18P2BEMVpk</a:t>
            </a:r>
            <a:endParaRPr lang="ko-KR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Shap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1.png"  /><Relationship Id="rId7" Type="http://schemas.openxmlformats.org/officeDocument/2006/relationships/image" Target="../media/image8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Relationship Id="rId5" Type="http://schemas.openxmlformats.org/officeDocument/2006/relationships/image" Target="../media/image6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0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pn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4339840"/>
            <a:ext cx="9143999" cy="53591"/>
            <a:chOff x="0" y="5786453"/>
            <a:chExt cx="9144000" cy="71455"/>
          </a:xfrm>
        </p:grpSpPr>
        <p:sp>
          <p:nvSpPr>
            <p:cNvPr id="8" name=""/>
            <p:cNvSpPr/>
            <p:nvPr/>
          </p:nvSpPr>
          <p:spPr>
            <a:xfrm rot="16200000">
              <a:off x="4536281" y="1250173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9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0" y="5786453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"/>
          <p:cNvGrpSpPr/>
          <p:nvPr/>
        </p:nvGrpSpPr>
        <p:grpSpPr>
          <a:xfrm rot="0">
            <a:off x="0" y="1125117"/>
            <a:ext cx="9143999" cy="53591"/>
            <a:chOff x="0" y="1000108"/>
            <a:chExt cx="9144000" cy="71455"/>
          </a:xfrm>
        </p:grpSpPr>
        <p:sp>
          <p:nvSpPr>
            <p:cNvPr id="11" name=""/>
            <p:cNvSpPr/>
            <p:nvPr/>
          </p:nvSpPr>
          <p:spPr>
            <a:xfrm rot="16200000">
              <a:off x="4536281" y="-3536172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2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0" y="1000108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"/>
          <p:cNvGrpSpPr/>
          <p:nvPr/>
        </p:nvGrpSpPr>
        <p:grpSpPr>
          <a:xfrm rot="0">
            <a:off x="8286214" y="-4233"/>
            <a:ext cx="71999" cy="5147733"/>
            <a:chOff x="8286214" y="-5644"/>
            <a:chExt cx="72000" cy="6863644"/>
          </a:xfrm>
        </p:grpSpPr>
        <p:sp>
          <p:nvSpPr>
            <p:cNvPr id="14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5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rcRect l="11720" r="87500"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sp>
        <p:nvSpPr>
          <p:cNvPr id="16" name=""/>
          <p:cNvSpPr/>
          <p:nvPr/>
        </p:nvSpPr>
        <p:spPr>
          <a:xfrm rot="16200000">
            <a:off x="4491628" y="-3634263"/>
            <a:ext cx="160735" cy="914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" descr="pattern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0" y="855961"/>
            <a:ext cx="9143999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"/>
          <p:cNvSpPr/>
          <p:nvPr/>
        </p:nvSpPr>
        <p:spPr>
          <a:xfrm>
            <a:off x="357157" y="0"/>
            <a:ext cx="2143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9" name="" descr="pattern.png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357157" y="0"/>
            <a:ext cx="214514" cy="5143500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928661" y="0"/>
            <a:ext cx="2143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1" name="" descr="pattern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928661" y="0"/>
            <a:ext cx="215899" cy="5143500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 rot="16200000">
            <a:off x="4491628" y="-419541"/>
            <a:ext cx="160735" cy="9143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4" name="" descr="pattern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0" y="4070682"/>
            <a:ext cx="9143999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"/>
          <p:cNvSpPr/>
          <p:nvPr/>
        </p:nvSpPr>
        <p:spPr>
          <a:xfrm>
            <a:off x="357157" y="4071948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928661" y="4071948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7" name=""/>
          <p:cNvSpPr/>
          <p:nvPr/>
        </p:nvSpPr>
        <p:spPr>
          <a:xfrm>
            <a:off x="357157" y="85722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8" name=""/>
          <p:cNvSpPr/>
          <p:nvPr/>
        </p:nvSpPr>
        <p:spPr>
          <a:xfrm>
            <a:off x="928661" y="85722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285851" y="2325723"/>
            <a:ext cx="7000924" cy="718279"/>
          </a:xfrm>
        </p:spPr>
        <p:txBody>
          <a:bodyPr/>
          <a:lstStyle>
            <a:lvl1pPr algn="l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285851" y="1928808"/>
            <a:ext cx="6400799" cy="428628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dt" sz="half" idx="2"/>
          </p:nvPr>
        </p:nvSpPr>
        <p:spPr>
          <a:xfrm>
            <a:off x="1142975" y="4767262"/>
            <a:ext cx="1447823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8E373E1-B59C-467E-81F6-8282A2291EEC}" type="datetime1">
              <a:rPr lang="ko-KR" altLang="en-US"/>
              <a:pPr>
                <a:defRPr lang="ko-KR" altLang="en-US"/>
              </a:pPr>
              <a:t>2016-11-01</a:t>
            </a:fld>
            <a:endParaRPr lang="ko-KR" altLang="en-US"/>
          </a:p>
        </p:txBody>
      </p:sp>
      <p:sp>
        <p:nvSpPr>
          <p:cNvPr id="33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714347" y="-4233"/>
            <a:ext cx="71999" cy="5147733"/>
            <a:chOff x="8286214" y="-5644"/>
            <a:chExt cx="72000" cy="6863644"/>
          </a:xfrm>
        </p:grpSpPr>
        <p:sp>
          <p:nvSpPr>
            <p:cNvPr id="7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8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grpSp>
        <p:nvGrpSpPr>
          <p:cNvPr id="9" name=""/>
          <p:cNvGrpSpPr/>
          <p:nvPr/>
        </p:nvGrpSpPr>
        <p:grpSpPr>
          <a:xfrm rot="0">
            <a:off x="0" y="1125117"/>
            <a:ext cx="9143999" cy="53591"/>
            <a:chOff x="0" y="1000108"/>
            <a:chExt cx="9144000" cy="71455"/>
          </a:xfrm>
        </p:grpSpPr>
        <p:sp>
          <p:nvSpPr>
            <p:cNvPr id="10" name=""/>
            <p:cNvSpPr/>
            <p:nvPr/>
          </p:nvSpPr>
          <p:spPr>
            <a:xfrm rot="16200000">
              <a:off x="4536281" y="-3536172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0" y="1000108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"/>
          <p:cNvGrpSpPr/>
          <p:nvPr/>
        </p:nvGrpSpPr>
        <p:grpSpPr>
          <a:xfrm rot="0">
            <a:off x="0" y="855961"/>
            <a:ext cx="9143999" cy="162000"/>
            <a:chOff x="0" y="1141282"/>
            <a:chExt cx="9144000" cy="216000"/>
          </a:xfrm>
        </p:grpSpPr>
        <p:sp>
          <p:nvSpPr>
            <p:cNvPr id="13" name=""/>
            <p:cNvSpPr/>
            <p:nvPr/>
          </p:nvSpPr>
          <p:spPr>
            <a:xfrm rot="16200000">
              <a:off x="4464843" y="-3321876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4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0" y="1141282"/>
              <a:ext cx="9144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"/>
          <p:cNvGrpSpPr/>
          <p:nvPr/>
        </p:nvGrpSpPr>
        <p:grpSpPr>
          <a:xfrm rot="0">
            <a:off x="357157" y="0"/>
            <a:ext cx="214514" cy="5143500"/>
            <a:chOff x="357158" y="0"/>
            <a:chExt cx="214515" cy="6858000"/>
          </a:xfrm>
        </p:grpSpPr>
        <p:sp>
          <p:nvSpPr>
            <p:cNvPr id="16" name=""/>
            <p:cNvSpPr/>
            <p:nvPr/>
          </p:nvSpPr>
          <p:spPr>
            <a:xfrm>
              <a:off x="357158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7" name="" descr="pattern.png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rcRect/>
            <a:stretch>
              <a:fillRect/>
            </a:stretch>
          </p:blipFill>
          <p:spPr>
            <a:xfrm>
              <a:off x="357158" y="0"/>
              <a:ext cx="214515" cy="6858000"/>
            </a:xfrm>
            <a:prstGeom prst="rect">
              <a:avLst/>
            </a:prstGeom>
          </p:spPr>
        </p:pic>
      </p:grpSp>
      <p:grpSp>
        <p:nvGrpSpPr>
          <p:cNvPr id="18" name=""/>
          <p:cNvGrpSpPr/>
          <p:nvPr/>
        </p:nvGrpSpPr>
        <p:grpSpPr>
          <a:xfrm rot="0">
            <a:off x="1000099" y="0"/>
            <a:ext cx="215899" cy="5143500"/>
            <a:chOff x="8501090" y="0"/>
            <a:chExt cx="215900" cy="6858000"/>
          </a:xfrm>
        </p:grpSpPr>
        <p:sp>
          <p:nvSpPr>
            <p:cNvPr id="19" name=""/>
            <p:cNvSpPr/>
            <p:nvPr/>
          </p:nvSpPr>
          <p:spPr>
            <a:xfrm>
              <a:off x="8501090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0" name="" descr="pattern.png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8501090" y="0"/>
              <a:ext cx="215900" cy="6858000"/>
            </a:xfrm>
            <a:prstGeom prst="rect">
              <a:avLst/>
            </a:prstGeom>
          </p:spPr>
        </p:pic>
      </p:grpSp>
      <p:grpSp>
        <p:nvGrpSpPr>
          <p:cNvPr id="21" name=""/>
          <p:cNvGrpSpPr/>
          <p:nvPr/>
        </p:nvGrpSpPr>
        <p:grpSpPr>
          <a:xfrm rot="0">
            <a:off x="0" y="1338180"/>
            <a:ext cx="9143999" cy="162000"/>
            <a:chOff x="0" y="5427577"/>
            <a:chExt cx="9144000" cy="216000"/>
          </a:xfrm>
        </p:grpSpPr>
        <p:sp>
          <p:nvSpPr>
            <p:cNvPr id="22" name=""/>
            <p:cNvSpPr/>
            <p:nvPr/>
          </p:nvSpPr>
          <p:spPr>
            <a:xfrm rot="16200000">
              <a:off x="4464843" y="964420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3" name="" descr="pattern.png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rcRect/>
            <a:stretch>
              <a:fillRect/>
            </a:stretch>
          </p:blipFill>
          <p:spPr>
            <a:xfrm>
              <a:off x="0" y="5427577"/>
              <a:ext cx="9144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"/>
          <p:cNvSpPr/>
          <p:nvPr/>
        </p:nvSpPr>
        <p:spPr>
          <a:xfrm>
            <a:off x="357157" y="133944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1000099" y="133944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357157" y="85722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7" name=""/>
          <p:cNvSpPr/>
          <p:nvPr/>
        </p:nvSpPr>
        <p:spPr>
          <a:xfrm>
            <a:off x="1000099" y="85722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357289" y="1768072"/>
            <a:ext cx="7500989" cy="1102518"/>
          </a:xfrm>
        </p:spPr>
        <p:txBody>
          <a:bodyPr/>
          <a:lstStyle>
            <a:lvl1pPr>
              <a:defRPr sz="52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1" name=""/>
          <p:cNvSpPr>
            <a:spLocks noGrp="1"/>
          </p:cNvSpPr>
          <p:nvPr>
            <p:ph type="dt" sz="half" idx="2"/>
          </p:nvPr>
        </p:nvSpPr>
        <p:spPr>
          <a:xfrm>
            <a:off x="1214413" y="4767262"/>
            <a:ext cx="1376385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AA19075-7CA5-4C26-807D-91B3A7D91656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"/>
          <p:cNvGrpSpPr/>
          <p:nvPr/>
        </p:nvGrpSpPr>
        <p:grpSpPr>
          <a:xfrm rot="0">
            <a:off x="714347" y="-4233"/>
            <a:ext cx="71999" cy="5147733"/>
            <a:chOff x="8286214" y="-5644"/>
            <a:chExt cx="72000" cy="6863644"/>
          </a:xfrm>
        </p:grpSpPr>
        <p:sp>
          <p:nvSpPr>
            <p:cNvPr id="18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9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grpSp>
        <p:nvGrpSpPr>
          <p:cNvPr id="20" name=""/>
          <p:cNvGrpSpPr/>
          <p:nvPr/>
        </p:nvGrpSpPr>
        <p:grpSpPr>
          <a:xfrm rot="0">
            <a:off x="0" y="1338180"/>
            <a:ext cx="9143999" cy="162000"/>
            <a:chOff x="0" y="5427577"/>
            <a:chExt cx="9144000" cy="216000"/>
          </a:xfrm>
        </p:grpSpPr>
        <p:sp>
          <p:nvSpPr>
            <p:cNvPr id="21" name=""/>
            <p:cNvSpPr/>
            <p:nvPr/>
          </p:nvSpPr>
          <p:spPr>
            <a:xfrm rot="16200000">
              <a:off x="4464843" y="964420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2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5427577"/>
              <a:ext cx="9144000" cy="20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"/>
          <p:cNvGrpSpPr/>
          <p:nvPr/>
        </p:nvGrpSpPr>
        <p:grpSpPr>
          <a:xfrm rot="0">
            <a:off x="357157" y="0"/>
            <a:ext cx="214313" cy="5143500"/>
            <a:chOff x="357158" y="0"/>
            <a:chExt cx="214314" cy="6858000"/>
          </a:xfrm>
        </p:grpSpPr>
        <p:sp>
          <p:nvSpPr>
            <p:cNvPr id="24" name=""/>
            <p:cNvSpPr/>
            <p:nvPr/>
          </p:nvSpPr>
          <p:spPr>
            <a:xfrm>
              <a:off x="357158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5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357158" y="0"/>
              <a:ext cx="20955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"/>
          <p:cNvSpPr/>
          <p:nvPr/>
        </p:nvSpPr>
        <p:spPr>
          <a:xfrm>
            <a:off x="357157" y="1339445"/>
            <a:ext cx="215999" cy="1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42975" y="375031"/>
            <a:ext cx="7215238" cy="857250"/>
          </a:xfrm>
        </p:spPr>
        <p:txBody>
          <a:bodyPr/>
          <a:lstStyle>
            <a:lvl1pPr algn="ctr"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8" name=""/>
          <p:cNvSpPr>
            <a:spLocks noGrp="1"/>
          </p:cNvSpPr>
          <p:nvPr>
            <p:ph type="body" sz="quarter" idx="14"/>
          </p:nvPr>
        </p:nvSpPr>
        <p:spPr>
          <a:xfrm>
            <a:off x="2428875" y="1875234"/>
            <a:ext cx="4643437" cy="241101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dt" sz="half" idx="2"/>
          </p:nvPr>
        </p:nvSpPr>
        <p:spPr>
          <a:xfrm>
            <a:off x="785785" y="4767262"/>
            <a:ext cx="1805013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807C2DD-4D99-4FE6-9879-F803D6D1DF57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31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7172324" y="205978"/>
            <a:ext cx="1328765" cy="4388644"/>
          </a:xfrm>
        </p:spPr>
        <p:txBody>
          <a:bodyPr vert="eaVert"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53414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7472CE9-B8EB-4679-83AE-41385D2D6FE1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194788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2" name=""/>
          <p:cNvGrpSpPr/>
          <p:nvPr/>
        </p:nvGrpSpPr>
        <p:grpSpPr>
          <a:xfrm rot="0">
            <a:off x="8557259" y="-4233"/>
            <a:ext cx="443895" cy="5147733"/>
            <a:chOff x="8557260" y="-5644"/>
            <a:chExt cx="443896" cy="6863644"/>
          </a:xfrm>
        </p:grpSpPr>
        <p:sp>
          <p:nvSpPr>
            <p:cNvPr id="8" name=""/>
            <p:cNvSpPr/>
            <p:nvPr/>
          </p:nvSpPr>
          <p:spPr>
            <a:xfrm rot="10800000" flipV="1">
              <a:off x="8571966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786842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557260" y="0"/>
              <a:ext cx="443896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One column text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 idx="0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in point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 idx="0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4" tIns="91424" rIns="91424" bIns="91424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title and description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 idx="0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4" tIns="91424" rIns="91424" bIns="91424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aption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4" tIns="91424" rIns="91424" bIns="91424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ig number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idx="0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4" tIns="91424" rIns="91424" bIns="91424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본문" type="tx">
  <p:cSld name="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4" tIns="91424" rIns="91424" bIns="91424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fld id="{00000000-1234-1234-1234-123412341234}" type="slidenum">
              <a:rPr lang="ko"/>
              <a:pPr lvl="0">
                <a:spcBef>
                  <a:spcPts val="0"/>
                </a:spcBef>
                <a:buNone/>
                <a:defRPr lang="ko-KR" altLang="en-US"/>
              </a:pPr>
              <a:t>‹#›</a:t>
            </a:fld>
            <a:endParaRPr lang="ko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>
            <a:spLocks noGrp="1"/>
          </p:cNvSpPr>
          <p:nvPr>
            <p:ph type="title" idx="0"/>
          </p:nvPr>
        </p:nvSpPr>
        <p:spPr>
          <a:xfrm>
            <a:off x="457199" y="141667"/>
            <a:ext cx="8229599" cy="601282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chemeClr val="tx2"/>
              </a:buClr>
              <a:defRPr/>
            </a:lvl3pPr>
            <a:lvl5pPr>
              <a:buFont typeface="Arial"/>
              <a:buChar char="«"/>
              <a:defRPr/>
            </a:lvl5pPr>
            <a:lvl6pPr>
              <a:buFont typeface="Arial"/>
              <a:buChar char="«"/>
              <a:defRPr/>
            </a:lvl6pPr>
            <a:lvl7pPr>
              <a:buFont typeface="Arial"/>
              <a:buChar char="«"/>
              <a:defRPr/>
            </a:lvl7pPr>
            <a:lvl8pPr>
              <a:buFont typeface="Arial"/>
              <a:buChar char="«"/>
              <a:defRPr/>
            </a:lvl8pPr>
            <a:lvl9pPr>
              <a:buFont typeface="Arial"/>
              <a:buChar char="«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F1591C6-AF10-4DAF-8E5D-638E6E4F1527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빈 화면" type="blank" preserve="1">
  <p:cSld name="빈 화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94E55DD-F103-4410-B26F-629AFAFC9633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4233"/>
            <a:ext cx="9143999" cy="5147733"/>
            <a:chOff x="0" y="-5644"/>
            <a:chExt cx="9144000" cy="6863644"/>
          </a:xfrm>
        </p:grpSpPr>
        <p:grpSp>
          <p:nvGrpSpPr>
            <p:cNvPr id="8" name=""/>
            <p:cNvGrpSpPr/>
            <p:nvPr/>
          </p:nvGrpSpPr>
          <p:grpSpPr>
            <a:xfrm rot="0">
              <a:off x="714348" y="-5644"/>
              <a:ext cx="72000" cy="6863644"/>
              <a:chOff x="8286214" y="-5644"/>
              <a:chExt cx="72000" cy="6863644"/>
            </a:xfrm>
          </p:grpSpPr>
          <p:sp>
            <p:nvSpPr>
              <p:cNvPr id="34" name=""/>
              <p:cNvSpPr/>
              <p:nvPr/>
            </p:nvSpPr>
            <p:spPr>
              <a:xfrm rot="10800000" flipV="1">
                <a:off x="8286214" y="-5644"/>
                <a:ext cx="72000" cy="68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5" name="" descr="pattern.png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8286750" y="0"/>
                <a:ext cx="71464" cy="6858000"/>
              </a:xfrm>
              <a:prstGeom prst="rect">
                <a:avLst/>
              </a:prstGeom>
            </p:spPr>
          </p:pic>
        </p:grpSp>
        <p:grpSp>
          <p:nvGrpSpPr>
            <p:cNvPr id="9" name=""/>
            <p:cNvGrpSpPr/>
            <p:nvPr/>
          </p:nvGrpSpPr>
          <p:grpSpPr>
            <a:xfrm rot="0">
              <a:off x="0" y="5786453"/>
              <a:ext cx="9144000" cy="71455"/>
              <a:chOff x="0" y="5786453"/>
              <a:chExt cx="9144000" cy="71455"/>
            </a:xfrm>
          </p:grpSpPr>
          <p:sp>
            <p:nvSpPr>
              <p:cNvPr id="32" name=""/>
              <p:cNvSpPr/>
              <p:nvPr/>
            </p:nvSpPr>
            <p:spPr>
              <a:xfrm rot="16200000">
                <a:off x="4536281" y="1250173"/>
                <a:ext cx="71438" cy="914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3" name="" descr="pattern.png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5786453"/>
                <a:ext cx="9144000" cy="71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" name=""/>
            <p:cNvGrpSpPr/>
            <p:nvPr/>
          </p:nvGrpSpPr>
          <p:grpSpPr>
            <a:xfrm rot="0">
              <a:off x="0" y="1500157"/>
              <a:ext cx="9144000" cy="71455"/>
              <a:chOff x="0" y="1000108"/>
              <a:chExt cx="9144000" cy="71455"/>
            </a:xfrm>
          </p:grpSpPr>
          <p:sp>
            <p:nvSpPr>
              <p:cNvPr id="30" name=""/>
              <p:cNvSpPr/>
              <p:nvPr/>
            </p:nvSpPr>
            <p:spPr>
              <a:xfrm rot="16200000">
                <a:off x="4536281" y="-3536172"/>
                <a:ext cx="71438" cy="914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1" name="" descr="pattern.png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1000108"/>
                <a:ext cx="9144000" cy="71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"/>
            <p:cNvGrpSpPr/>
            <p:nvPr/>
          </p:nvGrpSpPr>
          <p:grpSpPr>
            <a:xfrm rot="0">
              <a:off x="8286214" y="-5644"/>
              <a:ext cx="72000" cy="6863644"/>
              <a:chOff x="8286214" y="-5644"/>
              <a:chExt cx="72000" cy="6863644"/>
            </a:xfrm>
          </p:grpSpPr>
          <p:sp>
            <p:nvSpPr>
              <p:cNvPr id="28" name=""/>
              <p:cNvSpPr/>
              <p:nvPr/>
            </p:nvSpPr>
            <p:spPr>
              <a:xfrm rot="10800000" flipV="1">
                <a:off x="8286214" y="-5644"/>
                <a:ext cx="72000" cy="68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9" name="" descr="pattern.png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8286750" y="0"/>
                <a:ext cx="71464" cy="6858000"/>
              </a:xfrm>
              <a:prstGeom prst="rect">
                <a:avLst/>
              </a:prstGeom>
            </p:spPr>
          </p:pic>
        </p:grpSp>
        <p:grpSp>
          <p:nvGrpSpPr>
            <p:cNvPr id="12" name=""/>
            <p:cNvGrpSpPr/>
            <p:nvPr/>
          </p:nvGrpSpPr>
          <p:grpSpPr>
            <a:xfrm rot="0">
              <a:off x="0" y="1141282"/>
              <a:ext cx="9144000" cy="216000"/>
              <a:chOff x="0" y="1141282"/>
              <a:chExt cx="9144000" cy="216000"/>
            </a:xfrm>
          </p:grpSpPr>
          <p:sp>
            <p:nvSpPr>
              <p:cNvPr id="26" name=""/>
              <p:cNvSpPr/>
              <p:nvPr/>
            </p:nvSpPr>
            <p:spPr>
              <a:xfrm rot="16200000">
                <a:off x="4464843" y="-3321876"/>
                <a:ext cx="214314" cy="914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7" name="" descr="pattern.png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1141282"/>
                <a:ext cx="9144000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"/>
            <p:cNvGrpSpPr/>
            <p:nvPr/>
          </p:nvGrpSpPr>
          <p:grpSpPr>
            <a:xfrm rot="0">
              <a:off x="357158" y="0"/>
              <a:ext cx="214515" cy="6858000"/>
              <a:chOff x="357158" y="0"/>
              <a:chExt cx="214515" cy="6858000"/>
            </a:xfrm>
          </p:grpSpPr>
          <p:sp>
            <p:nvSpPr>
              <p:cNvPr id="24" name=""/>
              <p:cNvSpPr/>
              <p:nvPr/>
            </p:nvSpPr>
            <p:spPr>
              <a:xfrm>
                <a:off x="357158" y="0"/>
                <a:ext cx="214314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5" name="" descr="pattern.png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357158" y="0"/>
                <a:ext cx="214515" cy="6858000"/>
              </a:xfrm>
              <a:prstGeom prst="rect">
                <a:avLst/>
              </a:prstGeom>
            </p:spPr>
          </p:pic>
        </p:grpSp>
        <p:grpSp>
          <p:nvGrpSpPr>
            <p:cNvPr id="14" name=""/>
            <p:cNvGrpSpPr/>
            <p:nvPr/>
          </p:nvGrpSpPr>
          <p:grpSpPr>
            <a:xfrm rot="0">
              <a:off x="8501090" y="0"/>
              <a:ext cx="215900" cy="6858000"/>
              <a:chOff x="8501090" y="0"/>
              <a:chExt cx="215900" cy="6858000"/>
            </a:xfrm>
          </p:grpSpPr>
          <p:sp>
            <p:nvSpPr>
              <p:cNvPr id="22" name=""/>
              <p:cNvSpPr/>
              <p:nvPr/>
            </p:nvSpPr>
            <p:spPr>
              <a:xfrm>
                <a:off x="8501090" y="0"/>
                <a:ext cx="214314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3" name="" descr="pattern.png"/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  <a:lum/>
              </a:blip>
              <a:srcRect l="10140" r="87500"/>
              <a:stretch>
                <a:fillRect/>
              </a:stretch>
            </p:blipFill>
            <p:spPr>
              <a:xfrm>
                <a:off x="8501090" y="0"/>
                <a:ext cx="215900" cy="6858000"/>
              </a:xfrm>
              <a:prstGeom prst="rect">
                <a:avLst/>
              </a:prstGeom>
            </p:spPr>
          </p:pic>
        </p:grpSp>
        <p:grpSp>
          <p:nvGrpSpPr>
            <p:cNvPr id="15" name=""/>
            <p:cNvGrpSpPr/>
            <p:nvPr/>
          </p:nvGrpSpPr>
          <p:grpSpPr>
            <a:xfrm rot="0">
              <a:off x="0" y="5427577"/>
              <a:ext cx="9144000" cy="216000"/>
              <a:chOff x="0" y="5427577"/>
              <a:chExt cx="9144000" cy="216000"/>
            </a:xfrm>
          </p:grpSpPr>
          <p:sp>
            <p:nvSpPr>
              <p:cNvPr id="20" name=""/>
              <p:cNvSpPr/>
              <p:nvPr/>
            </p:nvSpPr>
            <p:spPr>
              <a:xfrm rot="16200000">
                <a:off x="4464843" y="964420"/>
                <a:ext cx="214314" cy="914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1" name="" descr="pattern.png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rcRect t="9310" b="87440"/>
              <a:stretch>
                <a:fillRect/>
              </a:stretch>
            </p:blipFill>
            <p:spPr>
              <a:xfrm>
                <a:off x="0" y="5427577"/>
                <a:ext cx="9144000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"/>
            <p:cNvSpPr/>
            <p:nvPr/>
          </p:nvSpPr>
          <p:spPr>
            <a:xfrm>
              <a:off x="357158" y="5429264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"/>
            <p:cNvSpPr/>
            <p:nvPr/>
          </p:nvSpPr>
          <p:spPr>
            <a:xfrm>
              <a:off x="8501090" y="5429264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8" name=""/>
            <p:cNvSpPr/>
            <p:nvPr/>
          </p:nvSpPr>
          <p:spPr>
            <a:xfrm>
              <a:off x="357158" y="1142967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9" name=""/>
            <p:cNvSpPr/>
            <p:nvPr/>
          </p:nvSpPr>
          <p:spPr>
            <a:xfrm>
              <a:off x="8501090" y="1142967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22312" y="2135471"/>
            <a:ext cx="7635901" cy="696528"/>
          </a:xfrm>
        </p:spPr>
        <p:txBody>
          <a:bodyPr anchor="t"/>
          <a:lstStyle>
            <a:lvl1pPr algn="ctr">
              <a:defRPr sz="50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22312" y="2839650"/>
            <a:ext cx="7635901" cy="3214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39" name=""/>
          <p:cNvSpPr>
            <a:spLocks noGrp="1"/>
          </p:cNvSpPr>
          <p:nvPr>
            <p:ph type="dt" sz="half" idx="2"/>
          </p:nvPr>
        </p:nvSpPr>
        <p:spPr>
          <a:xfrm>
            <a:off x="785785" y="4767262"/>
            <a:ext cx="1805013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902C6C6-3F84-4215-81C0-F77F11079D01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40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1733575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>
            <a:spLocks noGrp="1"/>
          </p:cNvSpPr>
          <p:nvPr>
            <p:ph type="title" idx="0"/>
          </p:nvPr>
        </p:nvSpPr>
        <p:spPr>
          <a:xfrm>
            <a:off x="457199" y="141667"/>
            <a:ext cx="8229599" cy="601282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57199" y="971042"/>
            <a:ext cx="4038599" cy="367883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4648199" y="971042"/>
            <a:ext cx="4038599" cy="367883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8BE6D62-A22D-4D23-8202-C9BA0C58EC33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E89667E5-30FF-44AF-A3B0-C0E00F8497C7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857238"/>
            <a:ext cx="8229599" cy="376895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53AD9840-9A57-471A-A75C-A77D1FBC8A42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457199" y="964642"/>
            <a:ext cx="4038599" cy="18001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4648199" y="964642"/>
            <a:ext cx="4038599" cy="18001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456027" y="2842514"/>
            <a:ext cx="4038599" cy="18001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4647028" y="2842514"/>
            <a:ext cx="4038599" cy="180018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3801A92-6E33-49B7-9DEB-C26B4B81EA87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910816"/>
            <a:ext cx="9143999" cy="164318"/>
            <a:chOff x="0" y="1214422"/>
            <a:chExt cx="9144000" cy="219091"/>
          </a:xfrm>
        </p:grpSpPr>
        <p:sp>
          <p:nvSpPr>
            <p:cNvPr id="9" name=""/>
            <p:cNvSpPr/>
            <p:nvPr/>
          </p:nvSpPr>
          <p:spPr>
            <a:xfrm>
              <a:off x="0" y="1214422"/>
              <a:ext cx="9144000" cy="7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0" y="1357298"/>
              <a:ext cx="9144000" cy="7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 t="17710" b="79100"/>
            <a:stretch>
              <a:fillRect/>
            </a:stretch>
          </p:blipFill>
          <p:spPr>
            <a:xfrm>
              <a:off x="0" y="1214422"/>
              <a:ext cx="9144000" cy="219091"/>
            </a:xfrm>
            <a:prstGeom prst="rect">
              <a:avLst/>
            </a:prstGeom>
          </p:spPr>
        </p:pic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804540" y="244928"/>
            <a:ext cx="7461893" cy="578103"/>
          </a:xfrm>
        </p:spPr>
        <p:txBody>
          <a:bodyPr anchor="ctr">
            <a:noAutofit/>
          </a:bodyPr>
          <a:lstStyle>
            <a:lvl1pPr algn="ctr">
              <a:defRPr sz="4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977363" y="1175657"/>
            <a:ext cx="5116247" cy="2877889"/>
          </a:xfrm>
          <a:solidFill>
            <a:srgbClr val="41320b"/>
          </a:solidFill>
          <a:ln w="12700">
            <a:solidFill>
              <a:schemeClr val="accent1"/>
            </a:solidFill>
          </a:ln>
        </p:spPr>
        <p:txBody>
          <a:bodyPr vert="horz"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977364" y="4045866"/>
            <a:ext cx="5116246" cy="562920"/>
          </a:xfrm>
          <a:solidFill>
            <a:schemeClr val="tx2"/>
          </a:solidFill>
        </p:spPr>
        <p:txBody>
          <a:bodyPr vert="horz" lIns="91440" tIns="45720" rIns="91440" bIns="45720"/>
          <a:lstStyle>
            <a:lvl1pPr marL="0" indent="0">
              <a:buNone/>
              <a:defRPr lang="ko-KR" altLang="en-US" sz="1600" kern="1200" smtClean="0">
                <a:solidFill>
                  <a:srgbClr val="41320b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1029903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9DA2569A-5781-48D7-9EAE-A2AE01CEDC8F}" type="datetime1">
              <a:rPr lang="ko-KR" altLang="en-US"/>
              <a:pPr>
                <a:defRPr lang="ko-KR" altLang="en-US"/>
              </a:pPr>
              <a:t>2016-12-22</a:t>
            </a:fld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20" Type="http://schemas.openxmlformats.org/officeDocument/2006/relationships/image" Target="../media/image13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무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 rot="10800000" flipV="1">
            <a:off x="285719" y="2911"/>
            <a:ext cx="71999" cy="513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1" name=""/>
          <p:cNvSpPr/>
          <p:nvPr/>
        </p:nvSpPr>
        <p:spPr>
          <a:xfrm>
            <a:off x="0" y="0"/>
            <a:ext cx="2143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7199" y="141667"/>
            <a:ext cx="8229599" cy="601282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57199" y="964395"/>
            <a:ext cx="8229599" cy="368547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6445276-2BD3-4BFF-A7B8-B6C3F0E8B446}" type="datetime1">
              <a:rPr lang="ko-KR" altLang="en-US"/>
              <a:pPr>
                <a:defRPr lang="ko-KR" altLang="en-US"/>
              </a:pPr>
              <a:t>2016-11-01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12" name="" descr="pattern.png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/>
          <a:stretch>
            <a:fillRect/>
          </a:stretch>
        </p:blipFill>
        <p:spPr>
          <a:xfrm>
            <a:off x="0" y="0"/>
            <a:ext cx="355599" cy="51435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b="0" kern="1200">
          <a:solidFill>
            <a:schemeClr val="accent1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Wingdings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444500" indent="-215900" algn="l" defTabSz="914400" rtl="0" eaLnBrk="1" latinLnBrk="1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100000"/>
        <a:buFont typeface="Wingdings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73100" indent="-2286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Wingdings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01700" indent="-241300" algn="l" defTabSz="914400" rtl="0" eaLnBrk="1" latinLnBrk="1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100000"/>
        <a:buFont typeface="Arial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079500" indent="-1778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Arial"/>
        <a:buChar char="«"/>
        <a:defRPr lang="ko-KR" alt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308100" indent="-1778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524000" indent="-1778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701800" indent="-1651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879600" indent="-1651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32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8.xml"  /><Relationship Id="rId3" Type="http://schemas.openxmlformats.org/officeDocument/2006/relationships/hyperlink" Target="http://youtube.com/v/q18P2BEMVpk" TargetMode="External" /><Relationship Id="rId4" Type="http://schemas.openxmlformats.org/officeDocument/2006/relationships/image" Target="../media/image37.jpeg"  /><Relationship Id="rId5" Type="http://schemas.openxmlformats.org/officeDocument/2006/relationships/hyperlink" Target="http://youtube.com/v/ObIf2ZcAXgI" TargetMode="External" /><Relationship Id="rId6" Type="http://schemas.openxmlformats.org/officeDocument/2006/relationships/image" Target="../media/image38.jpeg"  /><Relationship Id="rId7" Type="http://schemas.openxmlformats.org/officeDocument/2006/relationships/hyperlink" Target="http://youtube.com/v/vZP8QYEqUn8" TargetMode="External" /><Relationship Id="rId8" Type="http://schemas.openxmlformats.org/officeDocument/2006/relationships/image" Target="../media/image39.jpeg"  /><Relationship Id="rId9" Type="http://schemas.openxmlformats.org/officeDocument/2006/relationships/hyperlink" Target="https://youtu.be/Vvx6R3P8PyQ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8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8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5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jpeg"  /><Relationship Id="rId7" Type="http://schemas.openxmlformats.org/officeDocument/2006/relationships/image" Target="../media/image2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8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8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4" tIns="91424" rIns="91424" bIns="91424" anchor="b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로봇SW 개발 프로젝트</a:t>
            </a:r>
            <a:endParaRPr lang="ko"/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6족 보행로봇</a:t>
            </a:r>
            <a:endParaRPr lang="ko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김정훈,문지인</a:t>
            </a:r>
            <a:endParaRPr lang="ko"/>
          </a:p>
        </p:txBody>
      </p:sp>
      <p:pic>
        <p:nvPicPr>
          <p:cNvPr id="56" name="Shape 56"/>
          <p:cNvPicPr/>
          <p:nvPr/>
        </p:nvPicPr>
        <p:blipFill rotWithShape="1">
          <a:blip r:embed="rId3">
            <a:alphaModFix amt="27000"/>
          </a:blip>
          <a:stretch>
            <a:fillRect/>
          </a:stretch>
        </p:blipFill>
        <p:spPr>
          <a:xfrm>
            <a:off x="161850" y="64400"/>
            <a:ext cx="8911800" cy="50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소스코드 예시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311700" y="1052703"/>
            <a:ext cx="4260300" cy="34164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1000"/>
              <a:t>from Adafruit_I2C import Adafruit_I2C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# =================================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# Adafruit PCA9685 16-Channel PWM Servo Driver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# =================================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class PWM 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# Registers/etc.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__MODE1              = 0x00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__MODE2              = 0x01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__SUBADR1            = 0x02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__SUBADR2            = 0x03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__SUBADR3            = 0x04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__PRESCALE           = 0xFE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en-US" altLang="ko-KR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#PWM</a:t>
            </a:r>
            <a:r>
              <a:rPr lang="ko-KR" altLang="en-US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제어와 </a:t>
            </a:r>
            <a:r>
              <a:rPr lang="en-US" altLang="ko-KR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I</a:t>
            </a:r>
            <a:r>
              <a:rPr lang="ko-KR" altLang="en-US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2</a:t>
            </a:r>
            <a:r>
              <a:rPr lang="en-US" altLang="ko-KR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C</a:t>
            </a:r>
            <a:r>
              <a:rPr lang="ko-KR" altLang="en-US" sz="1200">
                <a:solidFill>
                  <a:schemeClr val="accent5">
                    <a:lumMod val="10000"/>
                    <a:lumOff val="90000"/>
                  </a:schemeClr>
                </a:solidFill>
              </a:rPr>
              <a:t>제어에 대한 설정파일 </a:t>
            </a:r>
            <a:endParaRPr lang="ko-KR" altLang="en-US" sz="12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Shape 18"/>
          <p:cNvSpPr/>
          <p:nvPr/>
        </p:nvSpPr>
        <p:spPr>
          <a:xfrm>
            <a:off x="4724400" y="260604"/>
            <a:ext cx="4260300" cy="4308271"/>
          </a:xfrm>
          <a:prstGeom prst="rect">
            <a:avLst/>
          </a:prstGeom>
        </p:spPr>
        <p:txBody>
          <a:bodyPr vert="horz" lIns="91424" tIns="91424" rIns="91424" bIns="91424" anchor="t" anchorCtr="0"/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class Adafruit_I2C(object):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@staticmethod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def getPiRevision():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"Gets the version number of the Raspberry Pi board"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# Revision list available at: http://elinux.org/RPi_HardwareHistory#Board_Revision_History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try: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with open('/proc/cpuinfo', 'r') as infile: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for line in infile: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# Match a line of the form "Revision : 0002" while ignoring extra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# info in front of the revsion (like 1000 when the Pi was over-volted).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match = re.match('Revision\s+:\s+.*(\w{4})$', line)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if match and match.group(1) in ['0000', '0002', '0003']: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# Return revision 1 if revision ends with 0000, 0002 or 0003.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return 1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elif match: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# Assume revision 2 if revision ends with any other 4 chars.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return 2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# Couldn't find the revision, assume revision 0 like older code for compatibility.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return 0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except: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return 0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@staticmethod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def getPiI2CBusNumber():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# Gets the I2C bus number /dev/i2c#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return 1 if Adafruit_I2C.getPiRevision() &gt; 1 else 0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0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def __init__(self, address, busnum=-1, debug=False):</a:t>
            </a: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소스코드 예시 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311700" y="764667"/>
            <a:ext cx="4260300" cy="3804208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1000"/>
              <a:t>class Joint(object):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pwm = None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connector = None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min_rotation = 0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max_rotation = 100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def __init__(self, pwm, connector, min=None, max=None):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self.pwm = pwm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self.connector = connector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if min is not None: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    self.min_rotation = min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if max is not None: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    self.max_rotation = max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def move_min(self):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    self.pwm.setPWM(self.connector, 0, self.min_rotation)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60000"/>
                    <a:lumOff val="40000"/>
                  </a:schemeClr>
                </a:solidFill>
              </a:rPr>
              <a:t>#서보모텉 하나를 제어하는 기본 객체인 </a:t>
            </a:r>
            <a:r>
              <a:rPr lang="en-US" altLang="ko-KR" sz="1000">
                <a:solidFill>
                  <a:schemeClr val="accent5">
                    <a:lumMod val="60000"/>
                    <a:lumOff val="40000"/>
                  </a:schemeClr>
                </a:solidFill>
              </a:rPr>
              <a:t>Joint</a:t>
            </a:r>
            <a:r>
              <a:rPr lang="ko-KR" altLang="en-US" sz="1000">
                <a:solidFill>
                  <a:schemeClr val="accent5">
                    <a:lumMod val="60000"/>
                    <a:lumOff val="40000"/>
                  </a:schemeClr>
                </a:solidFill>
              </a:rPr>
              <a:t>에 대한 정의</a:t>
            </a:r>
            <a:endParaRPr lang="ko-KR" altLang="en-US" sz="1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860036" y="1152475"/>
            <a:ext cx="4104513" cy="293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076063" y="445024"/>
            <a:ext cx="3888486" cy="64967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class Shoulder(Joint):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min_rotation = 250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max_rotation = 400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def middle(self):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self.move_mid()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def up(self):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self.move_max()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def down(self):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self.move_min()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class Elbow(Joint):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min_rotation = 250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max_rotation = 400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def middle(self):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80000"/>
                    <a:lumOff val="20000"/>
                  </a:schemeClr>
                </a:solidFill>
              </a:rPr>
              <a:t>#파생되는 객체들의 설정과 로봇의 설정 정의 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......................................................................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class Arm(object):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shoulder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elbow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wrist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def __init__(self, shoulder, elbow, wrist):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self.shoulder = shoulder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self.elbow = elbow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    self.wrist = wrist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def stand(self):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self.shoulder.middle()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self.elbow.down()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self.wrist.down()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def Up_Go(self):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self.shoulder.up()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self.elbow.up()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		wrist.up()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class Hexapod(object):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arm_1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arm_2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70000"/>
                  </a:schemeClr>
                </a:solidFill>
              </a:rPr>
              <a:t>    arm_3 = None</a:t>
            </a: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7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699" y="0"/>
            <a:ext cx="8520600" cy="5727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소스코드 예시 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311700" y="692658"/>
            <a:ext cx="4260300" cy="3876217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1000"/>
              <a:t>from bluetooth import *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..........................................................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pwm1 = PWM(0x40)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pwm1.setPWMFreq(60)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40000"/>
                    <a:lumOff val="60000"/>
                  </a:schemeClr>
                </a:solidFill>
              </a:rPr>
              <a:t>#설정 파일과 로봇 정의파일 </a:t>
            </a:r>
            <a:r>
              <a:rPr lang="en-US" altLang="ko-KR" sz="1000">
                <a:solidFill>
                  <a:schemeClr val="accent5">
                    <a:lumMod val="40000"/>
                    <a:lumOff val="60000"/>
                  </a:schemeClr>
                </a:solidFill>
              </a:rPr>
              <a:t>import </a:t>
            </a:r>
            <a:r>
              <a:rPr lang="ko-KR" altLang="en-US" sz="1000">
                <a:solidFill>
                  <a:schemeClr val="accent5">
                    <a:lumMod val="40000"/>
                    <a:lumOff val="60000"/>
                  </a:schemeClr>
                </a:solidFill>
              </a:rPr>
              <a:t>및 보드 세팅....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shoulder_0 = Shoulder(pwm1, 0,450,310)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.....................................................................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.......................................................................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hexapod = Hexapod(arm_0, arm_1, arm_2, arm_3, arm_4, arm_5)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#객체 정의 뒤에 파츠 객체를 모아서 하나의 로봇 객체 생성....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def robot_stand():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arm_0_stand()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arm_1_stand()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arm_2_stand()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arm_3_stand()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arm_4_stand()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	arm_5_stand()</a:t>
            </a:r>
            <a:endParaRPr lang="ko-KR" altLang="en-US" sz="1000"/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def robot_walk_foward():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    arm_1_landing()</a:t>
            </a:r>
            <a:endParaRPr lang="ko-KR" altLang="en-US" sz="1000"/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10000"/>
                    <a:lumOff val="90000"/>
                  </a:schemeClr>
                </a:solidFill>
              </a:rPr>
              <a:t>#로봇의 움직임 함수 정의 </a:t>
            </a:r>
            <a:endParaRPr lang="ko-KR" altLang="en-US" sz="10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Shape 18"/>
          <p:cNvSpPr/>
          <p:nvPr/>
        </p:nvSpPr>
        <p:spPr>
          <a:xfrm>
            <a:off x="4724400" y="845058"/>
            <a:ext cx="4260300" cy="3876217"/>
          </a:xfrm>
          <a:prstGeom prst="rect">
            <a:avLst/>
          </a:prstGeom>
        </p:spPr>
        <p:txBody>
          <a:bodyPr vert="horz" lIns="91424" tIns="91424" rIns="91424" bIns="91424" anchor="t" anchorCtr="0"/>
          <a:p>
            <a:pPr marL="177800" lvl="0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endParaRPr xmlns:mc="http://schemas.openxmlformats.org/markup-compatibility/2006" xmlns:hp="http://schemas.haansoft.com/office/presentation/8.0" lang="ko-KR" altLang="en-US" sz="10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4724400" y="572699"/>
            <a:ext cx="4260300" cy="41974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print("hexapod is start")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server_sock=BluetoothSocket( RFCOMM 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server_sock.bind(("",PORT_ANY))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server_sock.listen(1)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port = server_sock.getsockname()[1]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uuid = "94f39d29-7d6d-437d-973b-fba39e49d4ee"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..................................................................................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80000"/>
                    <a:lumOff val="20000"/>
                  </a:schemeClr>
                </a:solidFill>
              </a:rPr>
              <a:t>#블루투스 소켓 통신설정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                   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print("Waiting for connection on RFCOMM channel %d" % port)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client_sock, client_info = server_sock.accept()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print("Accepted connection from ", client_info)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while(True):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	commandnum = client_sock.recv(1024)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	if(commandnum == "1"):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		robot_stand()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		print("hexapod stand...")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.........................................................................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.........................................................................	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5">
                    <a:lumMod val="40000"/>
                    <a:lumOff val="60000"/>
                  </a:schemeClr>
                </a:solidFill>
              </a:rPr>
              <a:t>#받는 메세지에 따라서 로봇의 움직임 함수 실행	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1000">
                <a:solidFill>
                  <a:schemeClr val="accent1">
                    <a:lumMod val="90000"/>
                  </a:schemeClr>
                </a:solidFill>
              </a:rPr>
              <a:t>	</a:t>
            </a:r>
            <a:endParaRPr lang="ko-KR" altLang="en-US" sz="1000">
              <a:solidFill>
                <a:schemeClr val="accent1">
                  <a:lumMod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700" y="116586"/>
            <a:ext cx="8520600" cy="572700"/>
          </a:xfrm>
        </p:spPr>
        <p:txBody>
          <a:bodyPr/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3800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  <a:latin typeface="함초롬돋움"/>
                <a:ea typeface="함초롬돋움"/>
                <a:cs typeface="함초롬돋움"/>
              </a:rPr>
              <a:t>로봇 보행 알고리즘</a:t>
            </a:r>
            <a:endParaRPr lang="ko-KR" altLang="en-US" sz="3800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3791712" y="1152475"/>
            <a:ext cx="5040588" cy="34164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보행 원리 - </a:t>
            </a:r>
            <a:r>
              <a:rPr lang="en-US" altLang="ko-KR" sz="2000">
                <a:solidFill>
                  <a:schemeClr val="tx1"/>
                </a:solidFill>
              </a:rPr>
              <a:t>3</a:t>
            </a:r>
            <a:r>
              <a:rPr lang="ko-KR" altLang="en-US" sz="2000">
                <a:solidFill>
                  <a:schemeClr val="tx1"/>
                </a:solidFill>
              </a:rPr>
              <a:t>개 다리 동시동작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개별다리의 보행 순서와 보행 타이밍 순서는 좌측의 표와 같이 동작하도록 구상한다.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그림 4(a)는 6족 로봇의 개별다리 보행순서이며, 그림 4(b) 는 다리의 움직임 타이밍도 이다. 붉은색 셀은 다리를 들어 서 내려놓는(up-down) 모션의 타임을 나타내며, 초록색 셀은 지면을 당기는(pull) 모션 타임이다. </a:t>
            </a:r>
            <a:endParaRPr lang="ko-KR" altLang="en-US" sz="2300"/>
          </a:p>
          <a:p>
            <a:pPr>
              <a:defRPr lang="ko-KR" altLang="en-US"/>
            </a:pPr>
            <a:endParaRPr lang="ko-KR" altLang="en-US" sz="23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700" y="1152475"/>
            <a:ext cx="3240405" cy="3788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 idx="0"/>
          </p:nvPr>
        </p:nvSpPr>
        <p:spPr>
          <a:xfrm>
            <a:off x="425974" y="18859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제작과정</a:t>
            </a:r>
            <a:endParaRPr lang="ko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4043475"/>
            <a:ext cx="8520600" cy="7152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2300">
                <a:latin typeface="한컴 백제 B"/>
                <a:ea typeface="한컴 백제 B"/>
              </a:rPr>
              <a:t>계획 및, 부품 준비, 3D프린터를 통한 프레임 제작, 조립 과정</a:t>
            </a:r>
            <a:endParaRPr lang="ko" sz="23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300">
                <a:latin typeface="한컴 백제 B"/>
                <a:ea typeface="한컴 백제 B"/>
              </a:rPr>
              <a:t>라즈베리파이 개조 및 부착 작업, 변압기 부착 및 전원공급과정</a:t>
            </a:r>
            <a:endParaRPr lang="ko-KR" altLang="en-US" sz="2300">
              <a:latin typeface="한컴 백제 B"/>
              <a:ea typeface="한컴 백제 B"/>
            </a:endParaRPr>
          </a:p>
        </p:txBody>
      </p:sp>
      <p:pic>
        <p:nvPicPr>
          <p:cNvPr id="167" name="Shape 16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867225" y="1454562"/>
            <a:ext cx="2869425" cy="21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84594" y="1171462"/>
            <a:ext cx="2038699" cy="27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846075" y="1171475"/>
            <a:ext cx="3100500" cy="23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 idx="0"/>
          </p:nvPr>
        </p:nvSpPr>
        <p:spPr>
          <a:xfrm>
            <a:off x="425974" y="18859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제작과정</a:t>
            </a:r>
            <a:endParaRPr lang="ko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pic>
        <p:nvPicPr>
          <p:cNvPr id="170" name="Shape 17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95325" y="1131677"/>
            <a:ext cx="3527789" cy="286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572000" y="1131678"/>
            <a:ext cx="3930040" cy="286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5"/>
          <p:cNvSpPr txBox="1">
            <a:spLocks noGrp="1"/>
          </p:cNvSpPr>
          <p:nvPr/>
        </p:nvSpPr>
        <p:spPr>
          <a:xfrm>
            <a:off x="311700" y="3939921"/>
            <a:ext cx="8520600" cy="900600"/>
          </a:xfrm>
          <a:prstGeom prst="rect">
            <a:avLst/>
          </a:prstGeom>
        </p:spPr>
        <p:txBody>
          <a:bodyPr vert="horz" lIns="91424" tIns="91424" rIns="91424" bIns="91424" anchor="t" anchorCtr="0">
            <a:noAutofit/>
          </a:bodyPr>
          <a:p>
            <a:pPr marL="177800" lvl="0" indent="-177800" algn="l" defTabSz="885826" rtl="0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조립과, 전력체크를 통한 로봇의 물리적 구동을 위한 준비와</a:t>
            </a:r>
            <a:endPara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<a:solidFill>
                <a:schemeClr val="tx2"/>
              </a:solidFill>
              <a:latin typeface="한컴 백제 B"/>
              <a:ea typeface="한컴 백제 B"/>
              <a:cs typeface="+mn-cs"/>
            </a:endParaRPr>
          </a:p>
          <a:p>
            <a:pPr marL="177800" lvl="0" indent="-177800" algn="l" defTabSz="885826" rtl="0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로봇과 통신을 위한 소프트웨어 구현 및</a:t>
            </a:r>
            <a:r>
              <a: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 </a:t>
            </a:r>
            <a:endPara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<a:solidFill>
                <a:schemeClr val="tx2"/>
              </a:solidFill>
              <a:latin typeface="한컴 백제 B"/>
              <a:ea typeface="한컴 백제 B"/>
              <a:cs typeface="+mn-cs"/>
            </a:endParaRPr>
          </a:p>
          <a:p>
            <a:pPr marL="177800" lvl="0" indent="-177800" algn="l" defTabSz="885826" rtl="0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보행 알고리즘에 대한 구성과 계획을 통한 소프트웨어 코딩</a:t>
            </a:r>
            <a:endParaRPr xmlns:mc="http://schemas.openxmlformats.org/markup-compatibility/2006" xmlns:hp="http://schemas.haansoft.com/office/presentation/8.0" kumimoji="0" lang="ko" sz="2200" b="0" i="0" u="none" strike="noStrike" kern="1200" cap="none" normalizeH="0" mc:Ignorable="hp" hp:hslEmbossed="0">
              <a:solidFill>
                <a:schemeClr val="tx2"/>
              </a:solidFill>
              <a:latin typeface="한컴 백제 B"/>
              <a:ea typeface="한컴 백제 B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 idx="0"/>
          </p:nvPr>
        </p:nvSpPr>
        <p:spPr>
          <a:xfrm>
            <a:off x="425974" y="18859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제작과정</a:t>
            </a:r>
            <a:endParaRPr lang="ko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173" name="Shape 175"/>
          <p:cNvSpPr txBox="1">
            <a:spLocks noGrp="1"/>
          </p:cNvSpPr>
          <p:nvPr/>
        </p:nvSpPr>
        <p:spPr>
          <a:xfrm>
            <a:off x="311700" y="3939921"/>
            <a:ext cx="8520600" cy="900600"/>
          </a:xfrm>
          <a:prstGeom prst="rect">
            <a:avLst/>
          </a:prstGeom>
        </p:spPr>
        <p:txBody>
          <a:bodyPr vert="horz" lIns="91424" tIns="91424" rIns="91424" bIns="91424" anchor="t" anchorCtr="0">
            <a:noAutofit/>
          </a:bodyPr>
          <a:p>
            <a:pPr lvl="0">
              <a:spcBef>
                <a:spcPts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모터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 (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 </a:t>
            </a:r>
            <a:r>
              <a:rPr lang="en-US" altLang="ko-KR" sz="2200">
                <a:solidFill>
                  <a:schemeClr val="tx1"/>
                </a:solidFill>
                <a:latin typeface="한컴 백제 B"/>
                <a:ea typeface="한컴 백제 B"/>
              </a:rPr>
              <a:t>12 x Hs-645MG , 6 x Hs-485HB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1"/>
                </a:solidFill>
                <a:latin typeface="한컴 백제 B"/>
                <a:ea typeface="한컴 백제 B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normalizeH="0" mc:Ignorable="hp" hp:hslEmbossed="0">
                <a:solidFill>
                  <a:schemeClr val="accent1"/>
                </a:solidFill>
                <a:latin typeface="한컴 백제 B"/>
                <a:ea typeface="한컴 백제 B"/>
                <a:cs typeface="+mn-cs"/>
              </a:rPr>
              <a:t>)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normalizeH="0" mc:Ignorable="hp" hp:hslEmbossed="0">
                <a:solidFill>
                  <a:schemeClr val="tx1"/>
                </a:solidFill>
                <a:latin typeface="한컴 백제 B"/>
                <a:ea typeface="한컴 백제 B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의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Idle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  <a:solidFill>
                  <a:schemeClr val="tx2"/>
                </a:solidFill>
                <a:latin typeface="한컴 백제 B"/>
                <a:ea typeface="한컴 백제 B"/>
                <a:cs typeface="+mn-cs"/>
              </a:rPr>
              <a:t> 상태의 전력과 부하 상태의 전력 계산 및 적절한 전력 및 전압 분배.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normalizeH="0" mc:Ignorable="hp" hp:hslEmbossed="0">
              <a:solidFill>
                <a:schemeClr val="tx2"/>
              </a:solidFill>
              <a:latin typeface="한컴 백제 B"/>
              <a:ea typeface="한컴 백제 B"/>
              <a:cs typeface="+mn-cs"/>
            </a:endParaRPr>
          </a:p>
        </p:txBody>
      </p:sp>
      <p:pic>
        <p:nvPicPr>
          <p:cNvPr id="1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334" y="1556766"/>
            <a:ext cx="2490838" cy="1726559"/>
          </a:xfrm>
          <a:prstGeom prst="rect">
            <a:avLst/>
          </a:prstGeom>
        </p:spPr>
      </p:pic>
      <p:pic>
        <p:nvPicPr>
          <p:cNvPr id="175" name="Shape 7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240018" y="1556766"/>
            <a:ext cx="2232279" cy="172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47694" y="1556765"/>
            <a:ext cx="2232279" cy="1726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5"/>
          <p:cNvSpPr txBox="1">
            <a:spLocks noGrp="1"/>
          </p:cNvSpPr>
          <p:nvPr>
            <p:ph type="body" idx="1"/>
          </p:nvPr>
        </p:nvSpPr>
        <p:spPr>
          <a:xfrm>
            <a:off x="311700" y="3824562"/>
            <a:ext cx="8520600" cy="900600"/>
          </a:xfrm>
          <a:prstGeom prst="rect">
            <a:avLst/>
          </a:prstGeom>
        </p:spPr>
        <p:txBody>
          <a:bodyPr vert="horz"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300">
                <a:latin typeface="한컴 백제 B"/>
                <a:ea typeface="한컴 백제 B"/>
              </a:rPr>
              <a:t>안드로이드 조종 어플 개발 및 </a:t>
            </a:r>
            <a:endParaRPr lang="ko-KR" altLang="en-US" sz="23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300">
                <a:latin typeface="한컴 백제 B"/>
                <a:ea typeface="한컴 백제 B"/>
              </a:rPr>
              <a:t>안드로이드 블루투스를 이용하여 </a:t>
            </a:r>
            <a:endParaRPr lang="ko-KR" altLang="en-US" sz="23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300">
                <a:latin typeface="한컴 백제 B"/>
                <a:ea typeface="한컴 백제 B"/>
              </a:rPr>
              <a:t>안드로이드와 라즈베리파이3 사이의 통신 구현</a:t>
            </a:r>
            <a:endParaRPr lang="ko-KR" altLang="en-US" sz="2300">
              <a:latin typeface="한컴 백제 B"/>
              <a:ea typeface="한컴 백제 B"/>
            </a:endParaRPr>
          </a:p>
        </p:txBody>
      </p:sp>
      <p:sp>
        <p:nvSpPr>
          <p:cNvPr id="7" name="Shape 165"/>
          <p:cNvSpPr txBox="1">
            <a:spLocks noGrp="1"/>
          </p:cNvSpPr>
          <p:nvPr/>
        </p:nvSpPr>
        <p:spPr>
          <a:xfrm>
            <a:off x="425974" y="188595"/>
            <a:ext cx="8520600" cy="572700"/>
          </a:xfrm>
          <a:prstGeom prst="rect">
            <a:avLst/>
          </a:prstGeom>
        </p:spPr>
        <p:txBody>
          <a:bodyPr vert="horz" lIns="91424" tIns="91424" rIns="91424" bIns="91424" anchor="t" anchorCtr="0">
            <a:noAutofit/>
          </a:bodyPr>
          <a:p>
            <a:pPr lvl="0" algn="l" defTabSz="871876" eaLnBrk="1" latinLnBrk="1" hangingPunct="1">
              <a:spcBef>
                <a:spcPts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" sz="4400" b="0" i="0" u="none" kern="1200" mc:Ignorable="hp" hp:hslEmbossed="0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  <a:latin typeface="+mj-lt"/>
                <a:ea typeface="+mj-ea"/>
                <a:cs typeface="+mj-cs"/>
              </a:rPr>
              <a:t>제작과정</a:t>
            </a:r>
            <a:endParaRPr xmlns:mc="http://schemas.openxmlformats.org/markup-compatibility/2006" xmlns:hp="http://schemas.haansoft.com/office/presentation/8.0" lang="ko" sz="4400" b="0" i="0" u="none" kern="1200" mc:Ignorable="hp" hp:hslEmbossed="0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1562" y="474945"/>
            <a:ext cx="1815012" cy="322668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5793" y="1107568"/>
            <a:ext cx="4032504" cy="196144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4370" y="1395353"/>
            <a:ext cx="1937359" cy="1548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 idx="0"/>
          </p:nvPr>
        </p:nvSpPr>
        <p:spPr>
          <a:xfrm>
            <a:off x="370149" y="-96069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완성</a:t>
            </a:r>
            <a:endParaRPr lang="ko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70150" y="4519500"/>
            <a:ext cx="8520600" cy="7299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>
                <a:latin typeface="한컴 백제 B"/>
                <a:ea typeface="한컴 백제 B"/>
              </a:rPr>
              <a:t>  </a:t>
            </a:r>
            <a:r>
              <a:rPr lang="ko">
                <a:latin typeface="한컴 백제 B"/>
                <a:ea typeface="한컴 백제 B"/>
              </a:rPr>
              <a:t>전진, 후진, 좌우 방향 전환을 통한</a:t>
            </a:r>
            <a:r>
              <a:rPr lang="ko-KR" altLang="en-US">
                <a:latin typeface="한컴 백제 B"/>
                <a:ea typeface="한컴 백제 B"/>
              </a:rPr>
              <a:t> </a:t>
            </a:r>
            <a:r>
              <a:rPr lang="ko-KR" altLang="en-US">
                <a:solidFill>
                  <a:schemeClr val="accent5"/>
                </a:solidFill>
                <a:latin typeface="한컴 백제 B"/>
                <a:ea typeface="한컴 백제 B"/>
              </a:rPr>
              <a:t>원격제어</a:t>
            </a:r>
            <a:r>
              <a:rPr lang="ko">
                <a:solidFill>
                  <a:schemeClr val="accent5"/>
                </a:solidFill>
                <a:latin typeface="한컴 백제 B"/>
                <a:ea typeface="한컴 백제 B"/>
              </a:rPr>
              <a:t> 기동</a:t>
            </a:r>
            <a:r>
              <a:rPr lang="ko">
                <a:latin typeface="한컴 백제 B"/>
                <a:ea typeface="한컴 백제 B"/>
              </a:rPr>
              <a:t> 가능 상태</a:t>
            </a:r>
            <a:endParaRPr lang="ko">
              <a:latin typeface="한컴 백제 B"/>
              <a:ea typeface="한컴 백제 B"/>
            </a:endParaRPr>
          </a:p>
        </p:txBody>
      </p:sp>
      <p:pic>
        <p:nvPicPr>
          <p:cNvPr id="184" name="Shape 18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95325" y="908685"/>
            <a:ext cx="7987125" cy="361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 idx="0"/>
          </p:nvPr>
        </p:nvSpPr>
        <p:spPr>
          <a:xfrm>
            <a:off x="311700" y="16007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구동 동영상</a:t>
            </a:r>
            <a:r>
              <a:rPr lang="ko-KR" altLang="en-US"/>
              <a:t>(</a:t>
            </a:r>
            <a:r>
              <a:rPr lang="ko-KR" altLang="en-US" sz="1600"/>
              <a:t>안나올시 노트내용에 포함된 </a:t>
            </a:r>
            <a:r>
              <a:rPr lang="en-US" altLang="ko-KR"/>
              <a:t>youtube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190" name="Shape 190" descr="foward,left,right,backward" title="hexapod walking">
            <a:hlinkClick r:id="rId3"/>
          </p:cNvPr>
          <p:cNvSpPr/>
          <p:nvPr/>
        </p:nvSpPr>
        <p:spPr>
          <a:xfrm>
            <a:off x="3786132" y="2308585"/>
            <a:ext cx="3894066" cy="26326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1" name="Shape 191" title="walk test1">
            <a:hlinkClick r:id="rId5"/>
          </p:cNvPr>
          <p:cNvSpPr/>
          <p:nvPr/>
        </p:nvSpPr>
        <p:spPr>
          <a:xfrm>
            <a:off x="407289" y="1723782"/>
            <a:ext cx="2543895" cy="170521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2" name="Shape 192" title="walk test2">
            <a:hlinkClick r:id="rId7"/>
          </p:cNvPr>
          <p:cNvSpPr/>
          <p:nvPr/>
        </p:nvSpPr>
        <p:spPr>
          <a:xfrm>
            <a:off x="551307" y="3226688"/>
            <a:ext cx="2255859" cy="1714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3" name=""/>
          <p:cNvSpPr txBox="1"/>
          <p:nvPr/>
        </p:nvSpPr>
        <p:spPr>
          <a:xfrm>
            <a:off x="4727829" y="1153729"/>
            <a:ext cx="3096387" cy="11548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en-US" altLang="en-US">
                <a:solidFill>
                  <a:schemeClr val="tx1"/>
                </a:solidFill>
                <a:hlinkClick r:id="rId9"/>
              </a:rPr>
              <a:t>https://youtu.be/Vvx6R3P8PyQ</a:t>
            </a:r>
            <a:endParaRPr lang="en-US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en-US" altLang="en-US" u="sng">
                <a:ln w="9525">
                  <a:solidFill>
                    <a:srgbClr val="008000"/>
                  </a:solidFill>
                </a:ln>
                <a:solidFill>
                  <a:schemeClr val="tx1"/>
                </a:solidFill>
              </a:rPr>
              <a:t>https://youtu.be/B9oHuXimfE8</a:t>
            </a:r>
            <a:endParaRPr lang="en-US" altLang="en-US" u="sng">
              <a:ln w="9525">
                <a:solidFill>
                  <a:srgbClr val="008000"/>
                </a:solidFill>
              </a:ln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en-US" altLang="en-US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en-US" altLang="en-US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 idx="0"/>
          </p:nvPr>
        </p:nvSpPr>
        <p:spPr>
          <a:xfrm>
            <a:off x="311700" y="119957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4100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프로젝트 개요</a:t>
            </a:r>
            <a:endParaRPr lang="ko" sz="4100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rgbClr val="ff0000"/>
                </a:solidFill>
              </a:rPr>
              <a:t>6족 보행로봇 프로젝트 개발</a:t>
            </a:r>
            <a:endParaRPr lang="ko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/>
              <a:t>  </a:t>
            </a:r>
            <a:r>
              <a:rPr lang="ko-KR" altLang="en-US" sz="2000">
                <a:latin typeface="한컴 백제 B"/>
                <a:ea typeface="한컴 백제 B"/>
              </a:rPr>
              <a:t>- 로봇 프레임 프린팅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로봇 관절 제작 및 접합부 공작 및 볼트너트 선정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로봇 모터 선정 및 베터리</a:t>
            </a:r>
            <a:r>
              <a:rPr lang="en-US" altLang="ko-KR" sz="2000">
                <a:latin typeface="한컴 백제 B"/>
                <a:ea typeface="한컴 백제 B"/>
              </a:rPr>
              <a:t> </a:t>
            </a:r>
            <a:r>
              <a:rPr lang="ko-KR" altLang="en-US" sz="2000">
                <a:latin typeface="한컴 백제 B"/>
                <a:ea typeface="한컴 백제 B"/>
              </a:rPr>
              <a:t>전압,용량 및</a:t>
            </a:r>
            <a:r>
              <a:rPr lang="en-US" altLang="ko-KR" sz="2000">
                <a:latin typeface="한컴 백제 B"/>
                <a:ea typeface="한컴 백제 B"/>
              </a:rPr>
              <a:t> MCU</a:t>
            </a:r>
            <a:r>
              <a:rPr lang="ko-KR" altLang="en-US" sz="2000">
                <a:latin typeface="한컴 백제 B"/>
                <a:ea typeface="한컴 백제 B"/>
              </a:rPr>
              <a:t> 선정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라즈베리파이 </a:t>
            </a:r>
            <a:r>
              <a:rPr lang="en-US" altLang="ko-KR" sz="2000">
                <a:latin typeface="한컴 백제 B"/>
                <a:ea typeface="한컴 백제 B"/>
              </a:rPr>
              <a:t>HAT</a:t>
            </a:r>
            <a:r>
              <a:rPr lang="ko-KR" altLang="en-US" sz="2000">
                <a:latin typeface="한컴 백제 B"/>
                <a:ea typeface="한컴 백제 B"/>
              </a:rPr>
              <a:t> 개조 및 부착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변압기 부착, 전원공급기 제작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</a:t>
            </a:r>
            <a:r>
              <a:rPr lang="en-US" altLang="ko-KR" sz="2000">
                <a:latin typeface="한컴 백제 B"/>
                <a:ea typeface="한컴 백제 B"/>
              </a:rPr>
              <a:t>I2C</a:t>
            </a:r>
            <a:r>
              <a:rPr lang="ko-KR" altLang="en-US" sz="2000">
                <a:latin typeface="한컴 백제 B"/>
                <a:ea typeface="한컴 백제 B"/>
              </a:rPr>
              <a:t> 통신, 블루투스 통신, 라즈베리파이 </a:t>
            </a:r>
            <a:r>
              <a:rPr lang="en-US" altLang="ko-KR" sz="2000">
                <a:latin typeface="한컴 백제 B"/>
                <a:ea typeface="한컴 백제 B"/>
              </a:rPr>
              <a:t>Wifi</a:t>
            </a:r>
            <a:r>
              <a:rPr lang="ko-KR" altLang="en-US" sz="2000">
                <a:latin typeface="한컴 백제 B"/>
                <a:ea typeface="한컴 백제 B"/>
              </a:rPr>
              <a:t> 통신 등을 구현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</a:t>
            </a:r>
            <a:r>
              <a:rPr lang="en-US" altLang="ko-KR" sz="2000">
                <a:latin typeface="한컴 백제 B"/>
                <a:ea typeface="한컴 백제 B"/>
              </a:rPr>
              <a:t>Python </a:t>
            </a:r>
            <a:r>
              <a:rPr lang="ko-KR" altLang="en-US" sz="2000">
                <a:latin typeface="한컴 백제 B"/>
                <a:ea typeface="한컴 백제 B"/>
              </a:rPr>
              <a:t>을 이용한 서보모터 제어기능 구현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</a:t>
            </a:r>
            <a:r>
              <a:rPr lang="en-US" altLang="ko-KR" sz="2000">
                <a:latin typeface="한컴 백제 B"/>
                <a:ea typeface="한컴 백제 B"/>
              </a:rPr>
              <a:t>Python</a:t>
            </a:r>
            <a:r>
              <a:rPr lang="ko-KR" altLang="en-US" sz="2000">
                <a:latin typeface="한컴 백제 B"/>
                <a:ea typeface="한컴 백제 B"/>
              </a:rPr>
              <a:t> 을 이용한 로봇 객체 구현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로봇 동작 알고리즘 구현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  - 전진 후진 회전동작을 명령화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000">
                <a:latin typeface="한컴 백제 B"/>
                <a:ea typeface="한컴 백제 B"/>
              </a:rPr>
              <a:t>	- 안드로이드 조종기 어플리케이션 개발 및 블루투스 연결</a:t>
            </a:r>
            <a:endParaRPr lang="ko-KR" altLang="en-US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-KR" sz="20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안드로이드 컨트롤러를 이용한 제어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311700" y="4322978"/>
            <a:ext cx="8520600" cy="491794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https://www.youtube.com/playlist?list=PLVYG6DQ5lVbjxt4REg2rX4-yS2H5A_kcr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700" y="1268730"/>
            <a:ext cx="3252173" cy="28376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88332" y="1503293"/>
            <a:ext cx="4128135" cy="2368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"/>
          <p:cNvSpPr>
            <a:spLocks noGrp="1"/>
          </p:cNvSpPr>
          <p:nvPr>
            <p:ph type="title" idx="0"/>
          </p:nvPr>
        </p:nvSpPr>
        <p:spPr>
          <a:xfrm>
            <a:off x="311700" y="158674"/>
            <a:ext cx="8520600" cy="5727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보완점 및 차후 개선점</a:t>
            </a:r>
            <a:endParaRPr lang="ko-KR" altLang="en-US"/>
          </a:p>
        </p:txBody>
      </p:sp>
      <p:sp>
        <p:nvSpPr>
          <p:cNvPr id="3" name="Shape 18"/>
          <p:cNvSpPr>
            <a:spLocks noGrp="1"/>
          </p:cNvSpPr>
          <p:nvPr>
            <p:ph type="body" idx="1"/>
          </p:nvPr>
        </p:nvSpPr>
        <p:spPr>
          <a:xfrm>
            <a:off x="107441" y="1124712"/>
            <a:ext cx="4620345" cy="34164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2200" b="1">
                <a:solidFill>
                  <a:srgbClr val="ff0000"/>
                </a:solidFill>
              </a:rPr>
              <a:t>로봇 서비스 구현 미비</a:t>
            </a:r>
            <a:endParaRPr lang="ko-KR" altLang="en-US" sz="2200" b="1">
              <a:solidFill>
                <a:srgbClr val="ff0000"/>
              </a:solidFill>
            </a:endParaRPr>
          </a:p>
          <a:p>
            <a:pPr>
              <a:defRPr lang="ko-KR" altLang="en-US"/>
            </a:pPr>
            <a:endParaRPr lang="ko-KR" altLang="en-US" sz="2200" b="1">
              <a:solidFill>
                <a:srgbClr val="ff0000"/>
              </a:solidFill>
            </a:endParaRPr>
          </a:p>
          <a:p>
            <a:pPr>
              <a:buNone/>
              <a:defRPr lang="ko-KR" altLang="en-US"/>
            </a:pPr>
            <a:r>
              <a:rPr lang="ko-KR" altLang="en-US" sz="2200"/>
              <a:t>	 </a:t>
            </a:r>
            <a:r>
              <a:rPr lang="ko-KR" altLang="en-US" sz="1800"/>
              <a:t>서비스구현을 위한 영상처리 및 추가 움직임 구현 필요</a:t>
            </a:r>
            <a:endParaRPr lang="ko-KR" altLang="en-US" sz="1800"/>
          </a:p>
          <a:p>
            <a:pPr>
              <a:buNone/>
              <a:defRPr lang="ko-KR" altLang="en-US"/>
            </a:pPr>
            <a:r>
              <a:rPr lang="ko-KR" altLang="en-US" sz="1800"/>
              <a:t>  이를 위하여 카메라 모듈설치와 제어 그리고 데이터 전송을 위한  서버 프로그래밍과 영상 처리를 통한 사물 인식을 위한 영상 처리기술 필요</a:t>
            </a:r>
            <a:endParaRPr lang="ko-KR" altLang="en-US" sz="1800"/>
          </a:p>
        </p:txBody>
      </p:sp>
      <p:sp>
        <p:nvSpPr>
          <p:cNvPr id="4" name="Shape 18"/>
          <p:cNvSpPr/>
          <p:nvPr/>
        </p:nvSpPr>
        <p:spPr>
          <a:xfrm>
            <a:off x="5136302" y="1124712"/>
            <a:ext cx="4260300" cy="3416400"/>
          </a:xfrm>
          <a:prstGeom prst="rect">
            <a:avLst/>
          </a:prstGeom>
        </p:spPr>
        <p:txBody>
          <a:bodyPr vert="horz" lIns="91424" tIns="91424" rIns="91424" bIns="91424" anchor="t" anchorCtr="0"/>
          <a:p>
            <a:pPr marL="177800" lvl="8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b="1" i="0" u="none" kern="1200" mc:Ignorable="hp" hp:hslEmbossed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로봇 움직임의 한계</a:t>
            </a:r>
            <a:endParaRPr xmlns:mc="http://schemas.openxmlformats.org/markup-compatibility/2006" xmlns:hp="http://schemas.haansoft.com/office/presentation/8.0" lang="ko-KR" altLang="en-US" sz="24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8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endParaRPr xmlns:mc="http://schemas.openxmlformats.org/markup-compatibility/2006" xmlns:hp="http://schemas.haansoft.com/office/presentation/8.0" lang="ko-KR" altLang="en-US" sz="24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8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7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단순한 모터 제어를 통한 움직임</a:t>
            </a:r>
            <a:endParaRPr xmlns:mc="http://schemas.openxmlformats.org/markup-compatibility/2006" xmlns:hp="http://schemas.haansoft.com/office/presentation/8.0" lang="ko-KR" altLang="en-US" sz="17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8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7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자연스럽고 상황에 맞는 움직임을 위해서는 역학적인 움직임 계산 하여 움직이는 것이 중요.</a:t>
            </a:r>
            <a:endParaRPr xmlns:mc="http://schemas.openxmlformats.org/markup-compatibility/2006" xmlns:hp="http://schemas.haansoft.com/office/presentation/8.0" lang="ko-KR" altLang="en-US" sz="17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177800" lvl="8" indent="-177800" algn="l" defTabSz="885826" eaLnBrk="1" latinLnBrk="1" hangingPunct="1">
              <a:spcBef>
                <a:spcPts val="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1700" b="0" i="0" u="none" kern="1200" mc:Ignorable="hp" hp:hslEmbossed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이를 위한 자이로 센서와 움직임 감지 센서의 필요와 처리필요</a:t>
            </a:r>
            <a:endParaRPr xmlns:mc="http://schemas.openxmlformats.org/markup-compatibility/2006" xmlns:hp="http://schemas.haansoft.com/office/presentation/8.0" lang="ko-KR" altLang="en-US" sz="1700" b="0" i="0" u="none" kern="1200" mc:Ignorable="hp" hp:hslEmbossed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6153" y="3717036"/>
            <a:ext cx="2604094" cy="12863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14" y="3644541"/>
            <a:ext cx="2880360" cy="143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 idx="0"/>
          </p:nvPr>
        </p:nvSpPr>
        <p:spPr>
          <a:xfrm>
            <a:off x="311700" y="191967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느낀점</a:t>
            </a:r>
            <a:r>
              <a:rPr lang="ko"/>
              <a:t> 	</a:t>
            </a:r>
            <a:endParaRPr lang="ko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2500">
                <a:latin typeface="한컴 백제 B"/>
                <a:ea typeface="한컴 백제 B"/>
              </a:rPr>
              <a:t>로봇의 제작은 하드웨어 제작자와 소프트웨어 제작자의 지속적인 소통과 이해를 통해야만 각 기능이 올바르게 동작할 수 있다는 것을 알게 되었다. </a:t>
            </a:r>
            <a:endParaRPr lang="ko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로봇을 하드웨어부터 소프트웨어까지 처음부터 끝까지 개발한다는것은 매우 어려운 일이라는것을 느꼈다.</a:t>
            </a:r>
            <a:endParaRPr lang="ko-KR" altLang="en-US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-KR" altLang="en-US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소프트웨어에서 객체에 대한 필요성을 이해할 수 있었고, 로봇에 동역학, 역운동학 등이 왜 필요한지 알게 되었다.</a:t>
            </a:r>
            <a:endParaRPr lang="ko-KR" altLang="en-US" sz="2500">
              <a:latin typeface="한컴 백제 B"/>
              <a:ea typeface="한컴 백제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 idx="0"/>
          </p:nvPr>
        </p:nvSpPr>
        <p:spPr>
          <a:xfrm>
            <a:off x="311700" y="25428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HW 구성</a:t>
            </a:r>
            <a:r>
              <a:rPr lang="ko"/>
              <a:t>	</a:t>
            </a:r>
            <a:endParaRPr lang="ko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</a:t>
            </a:r>
            <a:r>
              <a:rPr lang="ko" sz="2500">
                <a:latin typeface="한컴 백제 B"/>
                <a:ea typeface="한컴 백제 B"/>
              </a:rPr>
              <a:t>라즈베리파이</a:t>
            </a:r>
            <a:r>
              <a:rPr lang="ko-KR" altLang="en-US" sz="2500">
                <a:latin typeface="한컴 백제 B"/>
                <a:ea typeface="한컴 백제 B"/>
              </a:rPr>
              <a:t>3</a:t>
            </a:r>
            <a:r>
              <a:rPr lang="ko" sz="2500">
                <a:latin typeface="한컴 백제 B"/>
                <a:ea typeface="한컴 백제 B"/>
              </a:rPr>
              <a:t> </a:t>
            </a:r>
            <a:endParaRPr lang="ko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</a:t>
            </a:r>
            <a:r>
              <a:rPr lang="en-US" altLang="ko-KR" sz="2500">
                <a:latin typeface="한컴 백제 B"/>
                <a:ea typeface="한컴 백제 B"/>
              </a:rPr>
              <a:t>11.1V </a:t>
            </a:r>
            <a:r>
              <a:rPr lang="ko-KR" altLang="en-US" sz="2500">
                <a:latin typeface="한컴 백제 B"/>
                <a:ea typeface="한컴 백제 B"/>
              </a:rPr>
              <a:t>리튬폴리머</a:t>
            </a:r>
            <a:r>
              <a:rPr lang="en-US" altLang="ko-KR" sz="2500">
                <a:latin typeface="한컴 백제 B"/>
                <a:ea typeface="한컴 백제 B"/>
              </a:rPr>
              <a:t> 4.8A </a:t>
            </a:r>
            <a:r>
              <a:rPr lang="ko-KR" altLang="en-US" sz="2500">
                <a:latin typeface="한컴 백제 B"/>
                <a:ea typeface="한컴 백제 B"/>
              </a:rPr>
              <a:t>베터리</a:t>
            </a:r>
            <a:r>
              <a:rPr lang="en-US" altLang="ko-KR" sz="2500">
                <a:latin typeface="한컴 백제 B"/>
                <a:ea typeface="한컴 백제 B"/>
              </a:rPr>
              <a:t>, 7.4 V</a:t>
            </a:r>
            <a:r>
              <a:rPr lang="ko-KR" altLang="en-US" sz="2500">
                <a:latin typeface="한컴 백제 B"/>
                <a:ea typeface="한컴 백제 B"/>
              </a:rPr>
              <a:t> 리튬폴리머 </a:t>
            </a:r>
            <a:r>
              <a:rPr lang="en-US" altLang="ko-KR" sz="2500">
                <a:latin typeface="한컴 백제 B"/>
                <a:ea typeface="한컴 백제 B"/>
              </a:rPr>
              <a:t>2.2A </a:t>
            </a:r>
            <a:r>
              <a:rPr lang="ko-KR" altLang="en-US" sz="2500">
                <a:latin typeface="한컴 백제 B"/>
                <a:ea typeface="한컴 백제 B"/>
              </a:rPr>
              <a:t>베터리.</a:t>
            </a:r>
            <a:endParaRPr lang="ko-KR" altLang="en-US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</a:t>
            </a:r>
            <a:r>
              <a:rPr lang="ko" sz="2500">
                <a:latin typeface="한컴 백제 B"/>
                <a:ea typeface="한컴 백제 B"/>
              </a:rPr>
              <a:t>Adafruit Raspberry Pi </a:t>
            </a:r>
            <a:r>
              <a:rPr lang="en-US" altLang="ko-KR" sz="2500">
                <a:latin typeface="한컴 백제 B"/>
                <a:ea typeface="한컴 백제 B"/>
              </a:rPr>
              <a:t>Servo </a:t>
            </a:r>
            <a:r>
              <a:rPr lang="ko" sz="2500">
                <a:latin typeface="한컴 백제 B"/>
                <a:ea typeface="한컴 백제 B"/>
              </a:rPr>
              <a:t>Driver</a:t>
            </a:r>
            <a:endParaRPr lang="ko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</a:t>
            </a:r>
            <a:r>
              <a:rPr lang="ko" sz="2500">
                <a:latin typeface="한컴 백제 B"/>
                <a:ea typeface="한컴 백제 B"/>
              </a:rPr>
              <a:t>6족 보행 로봇 프레임</a:t>
            </a:r>
            <a:endParaRPr lang="ko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</a:t>
            </a:r>
            <a:r>
              <a:rPr lang="ko" sz="2500">
                <a:latin typeface="한컴 백제 B"/>
                <a:ea typeface="한컴 백제 B"/>
              </a:rPr>
              <a:t>서보모터</a:t>
            </a:r>
            <a:r>
              <a:rPr lang="en-US" altLang="ko-KR" sz="2500">
                <a:latin typeface="한컴 백제 B"/>
                <a:ea typeface="한컴 백제 B"/>
              </a:rPr>
              <a:t> 18</a:t>
            </a:r>
            <a:r>
              <a:rPr lang="ko-KR" altLang="en-US" sz="2500">
                <a:latin typeface="한컴 백제 B"/>
                <a:ea typeface="한컴 백제 B"/>
              </a:rPr>
              <a:t>개 (</a:t>
            </a:r>
            <a:r>
              <a:rPr lang="en-US" altLang="ko-KR" sz="2500">
                <a:latin typeface="한컴 백제 B"/>
                <a:ea typeface="한컴 백제 B"/>
              </a:rPr>
              <a:t>12 x Hs-645MG , 6 x Hs-485HB)</a:t>
            </a:r>
            <a:endParaRPr lang="en-US" altLang="ko-KR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-변압기</a:t>
            </a:r>
            <a:endParaRPr lang="ko-KR" altLang="en-US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-전원공급기</a:t>
            </a:r>
            <a:endParaRPr lang="ko-KR" altLang="en-US" sz="2500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 sz="2500">
                <a:latin typeface="한컴 백제 B"/>
                <a:ea typeface="한컴 백제 B"/>
              </a:rPr>
              <a:t>-블루투스 드라이버</a:t>
            </a:r>
            <a:endParaRPr lang="ko-KR" altLang="en-US"/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  <p:pic>
        <p:nvPicPr>
          <p:cNvPr id="69" name="Shape 6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456002" y="3326427"/>
            <a:ext cx="2376297" cy="172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098263" y="195453"/>
            <a:ext cx="1860423" cy="12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07739" y="3326427"/>
            <a:ext cx="2232279" cy="1726559"/>
          </a:xfrm>
          <a:prstGeom prst="rect">
            <a:avLst/>
          </a:prstGeom>
        </p:spPr>
      </p:pic>
      <p:pic>
        <p:nvPicPr>
          <p:cNvPr id="73" name="Shape 7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456002" y="106895"/>
            <a:ext cx="1968664" cy="14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54700" y="3511600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atin typeface="한컴 백제 B"/>
                <a:ea typeface="한컴 백제 B"/>
              </a:rPr>
              <a:t>3D프린터를 통한 프레임 생성</a:t>
            </a:r>
            <a:endParaRPr lang="ko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atin typeface="한컴 백제 B"/>
                <a:ea typeface="한컴 백제 B"/>
              </a:rPr>
              <a:t>기존 방식에 비하여 편의성 향상</a:t>
            </a:r>
            <a:endParaRPr lang="ko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atin typeface="한컴 백제 B"/>
                <a:ea typeface="한컴 백제 B"/>
              </a:rPr>
              <a:t>정밀성에 있어서는 고려하여 제작해야 하는 경험을 얻음</a:t>
            </a:r>
            <a:endParaRPr lang="ko">
              <a:latin typeface="한컴 백제 B"/>
              <a:ea typeface="한컴 백제 B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>
                <a:latin typeface="한컴 백제 B"/>
                <a:ea typeface="한컴 백제 B"/>
              </a:rPr>
              <a:t>   </a:t>
            </a:r>
            <a:r>
              <a:rPr lang="ko-KR" altLang="en-US" sz="2000">
                <a:solidFill>
                  <a:srgbClr val="ff0000"/>
                </a:solidFill>
                <a:latin typeface="한컴 백제 B"/>
                <a:ea typeface="한컴 백제 B"/>
              </a:rPr>
              <a:t>-틈새나 맞춤 부분에 있어서 노즐방식의 제작때문에 1</a:t>
            </a:r>
            <a:r>
              <a:rPr lang="en-US" altLang="ko-KR" sz="2000">
                <a:solidFill>
                  <a:srgbClr val="ff0000"/>
                </a:solidFill>
                <a:latin typeface="한컴 백제 B"/>
                <a:ea typeface="한컴 백제 B"/>
              </a:rPr>
              <a:t>mm</a:t>
            </a:r>
            <a:r>
              <a:rPr lang="ko-KR" altLang="en-US" sz="2000">
                <a:solidFill>
                  <a:srgbClr val="ff0000"/>
                </a:solidFill>
                <a:latin typeface="한컴 백제 B"/>
                <a:ea typeface="한컴 백제 B"/>
              </a:rPr>
              <a:t>이상의 오차 발생!</a:t>
            </a:r>
            <a:endParaRPr lang="ko-KR" altLang="en-US" sz="2000">
              <a:solidFill>
                <a:srgbClr val="ff0000"/>
              </a:solidFill>
              <a:latin typeface="한컴 백제 B"/>
              <a:ea typeface="한컴 백제 B"/>
            </a:endParaRPr>
          </a:p>
        </p:txBody>
      </p:sp>
      <p:pic>
        <p:nvPicPr>
          <p:cNvPr id="76" name="Shape 7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503676" y="141768"/>
            <a:ext cx="2592324" cy="205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8009" y="141768"/>
            <a:ext cx="2736342" cy="2052042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68009" y="2382779"/>
            <a:ext cx="2736342" cy="1647649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01217" y="2382779"/>
            <a:ext cx="1694783" cy="1647649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9496" y="141768"/>
            <a:ext cx="2789324" cy="2091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 idx="0"/>
          </p:nvPr>
        </p:nvSpPr>
        <p:spPr>
          <a:xfrm>
            <a:off x="311700" y="274050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SW 소개</a:t>
            </a:r>
            <a:r>
              <a:rPr lang="ko"/>
              <a:t>	</a:t>
            </a:r>
            <a:endParaRPr lang="ko"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40450" y="3739625"/>
            <a:ext cx="8520600" cy="12705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pattFill prst="dotGrid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127000">
                    <a:schemeClr val="accent1">
                      <a:satMod val="175000"/>
                      <a:alpha val="50000"/>
                    </a:schemeClr>
                  </a:glow>
                </a:effectLst>
                <a:latin typeface="굴림체"/>
                <a:ea typeface="굴림체"/>
                <a:cs typeface="함초롬돋움"/>
              </a:rPr>
              <a:t>사용언어</a:t>
            </a:r>
            <a:r>
              <a:rPr lang="ko-KR" altLang="en-US">
                <a:latin typeface="굴림체"/>
                <a:ea typeface="굴림체"/>
              </a:rPr>
              <a:t>-- </a:t>
            </a:r>
            <a:r>
              <a:rPr lang="en-US" altLang="ko-KR" b="1">
                <a:latin typeface="굴림체"/>
                <a:ea typeface="굴림체"/>
                <a:cs typeface="함초롬돋움"/>
              </a:rPr>
              <a:t> </a:t>
            </a:r>
            <a:r>
              <a:rPr lang="ko" b="1">
                <a:latin typeface="굴림체"/>
                <a:ea typeface="굴림체"/>
                <a:cs typeface="함초롬돋움"/>
              </a:rPr>
              <a:t>Python , </a:t>
            </a:r>
            <a:r>
              <a:rPr lang="en-US" altLang="ko-KR" b="1">
                <a:latin typeface="굴림체"/>
                <a:ea typeface="굴림체"/>
                <a:cs typeface="함초롬돋움"/>
              </a:rPr>
              <a:t>JAVA</a:t>
            </a:r>
            <a:endParaRPr lang="en-US" altLang="ko-KR">
              <a:latin typeface="굴림체"/>
              <a:ea typeface="굴림체"/>
              <a:cs typeface="함초롬돋움"/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-KR" altLang="en-US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pattFill prst="dotGrid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127000">
                    <a:schemeClr val="accent1">
                      <a:satMod val="175000"/>
                      <a:alpha val="50000"/>
                    </a:schemeClr>
                  </a:glow>
                </a:effectLst>
                <a:latin typeface="굴림체"/>
                <a:ea typeface="굴림체"/>
              </a:rPr>
              <a:t>사용</a:t>
            </a:r>
            <a:r>
              <a:rPr lang="en-US" altLang="ko-KR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pattFill prst="dotGrid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127000">
                    <a:schemeClr val="accent1">
                      <a:satMod val="175000"/>
                      <a:alpha val="50000"/>
                    </a:schemeClr>
                  </a:glow>
                </a:effectLst>
                <a:latin typeface="굴림체"/>
                <a:ea typeface="굴림체"/>
                <a:cs typeface="함초롬돋움"/>
              </a:rPr>
              <a:t>OS</a:t>
            </a:r>
            <a:r>
              <a:rPr lang="ko-KR" altLang="en-US">
                <a:latin typeface="굴림체"/>
                <a:ea typeface="굴림체"/>
              </a:rPr>
              <a:t>  -- </a:t>
            </a:r>
            <a:r>
              <a:rPr lang="en-US" altLang="ko-KR">
                <a:latin typeface="굴림체"/>
                <a:ea typeface="굴림체"/>
                <a:cs typeface="함초롬돋움"/>
              </a:rPr>
              <a:t> </a:t>
            </a:r>
            <a:r>
              <a:rPr lang="ko-KR" altLang="en-US" b="1">
                <a:latin typeface="굴림체"/>
                <a:ea typeface="굴림체"/>
              </a:rPr>
              <a:t>리눅스 , </a:t>
            </a:r>
            <a:r>
              <a:rPr lang="en-US" altLang="ko-KR" b="1">
                <a:latin typeface="굴림체"/>
                <a:ea typeface="굴림체"/>
                <a:cs typeface="함초롬돋움"/>
              </a:rPr>
              <a:t>Rasbian</a:t>
            </a:r>
            <a:endParaRPr lang="en-US" altLang="ko-KR" b="1">
              <a:latin typeface="굴림체"/>
              <a:ea typeface="굴림체"/>
              <a:cs typeface="함초롬돋움"/>
            </a:endParaRPr>
          </a:p>
        </p:txBody>
      </p:sp>
      <p:pic>
        <p:nvPicPr>
          <p:cNvPr id="83" name="Shape 8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32103" y="13335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55309" y="2318887"/>
            <a:ext cx="3012700" cy="1110113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56045" y="1333499"/>
            <a:ext cx="1936952" cy="2095500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55309" y="1333500"/>
            <a:ext cx="3012700" cy="1184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 idx="0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4000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로봇 객체 구조 </a:t>
            </a:r>
            <a:endParaRPr lang="ko" sz="4000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1821625"/>
            <a:ext cx="2759922" cy="7374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wrist,shoulder,elbow</a:t>
            </a:r>
            <a:endParaRPr lang="ko"/>
          </a:p>
        </p:txBody>
      </p:sp>
      <p:sp>
        <p:nvSpPr>
          <p:cNvPr id="91" name="Shape 91"/>
          <p:cNvSpPr txBox="1"/>
          <p:nvPr/>
        </p:nvSpPr>
        <p:spPr>
          <a:xfrm>
            <a:off x="2759922" y="807200"/>
            <a:ext cx="5437500" cy="933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서보모터 하나를 제어할 수 있는 메서드와 멤버를 가진 객체</a:t>
            </a:r>
            <a:endParaRPr lang="ko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endParaRPr lang="ko-KR">
              <a:solidFill>
                <a:schemeClr val="tx1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617675" y="807200"/>
            <a:ext cx="1517830" cy="73739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Joint</a:t>
            </a:r>
            <a:endParaRPr lang="ko"/>
          </a:p>
        </p:txBody>
      </p:sp>
      <p:sp>
        <p:nvSpPr>
          <p:cNvPr id="93" name="Shape 93"/>
          <p:cNvSpPr txBox="1"/>
          <p:nvPr/>
        </p:nvSpPr>
        <p:spPr>
          <a:xfrm>
            <a:off x="2759922" y="1821625"/>
            <a:ext cx="4878900" cy="1115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관절 클래스를 상속 받으며 손목, 어깨, 팔꿈치의 역할을 맡으며 각 역할마다 회전의 기능이 다름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94" name="Shape 94"/>
          <p:cNvSpPr/>
          <p:nvPr/>
        </p:nvSpPr>
        <p:spPr>
          <a:xfrm>
            <a:off x="795875" y="2871850"/>
            <a:ext cx="1054200" cy="9261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Arm </a:t>
            </a:r>
            <a:endParaRPr lang="ko"/>
          </a:p>
        </p:txBody>
      </p:sp>
      <p:sp>
        <p:nvSpPr>
          <p:cNvPr id="95" name="Shape 95"/>
          <p:cNvSpPr/>
          <p:nvPr/>
        </p:nvSpPr>
        <p:spPr>
          <a:xfrm>
            <a:off x="617675" y="4110800"/>
            <a:ext cx="1410600" cy="890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Hexapod</a:t>
            </a:r>
            <a:endParaRPr lang="ko"/>
          </a:p>
        </p:txBody>
      </p:sp>
      <p:sp>
        <p:nvSpPr>
          <p:cNvPr id="96" name="Shape 96"/>
          <p:cNvSpPr txBox="1"/>
          <p:nvPr/>
        </p:nvSpPr>
        <p:spPr>
          <a:xfrm>
            <a:off x="2813575" y="2889850"/>
            <a:ext cx="5257500" cy="890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각 관절 3부분이 모이면 하나의 Arm 정의 가능,  각 멤버부분의 메서드를 이용하여 하나의 팔 동작을 정의가능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813575" y="4089050"/>
            <a:ext cx="5437500" cy="933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Arm 6개로 구성,  각 Arm 들의 동작을 이용하여 하나의 6족보행로봇의 제어를 가능하게 함. 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7834075" y="805300"/>
            <a:ext cx="513000" cy="3875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  <p:sp>
        <p:nvSpPr>
          <p:cNvPr id="99" name="Shape 99"/>
          <p:cNvSpPr txBox="1"/>
          <p:nvPr/>
        </p:nvSpPr>
        <p:spPr>
          <a:xfrm>
            <a:off x="8446750" y="933525"/>
            <a:ext cx="555600" cy="32769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내려갈 수록 상위의 구조를 띄게 됩니다. </a:t>
            </a:r>
            <a:endParaRPr lang="k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 idx="0"/>
          </p:nvPr>
        </p:nvSpPr>
        <p:spPr>
          <a:xfrm>
            <a:off x="311741" y="-99441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4100" b="1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소프트웨어 구성</a:t>
            </a:r>
            <a:endParaRPr lang="ko" sz="4100" b="1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600050" y="680544"/>
            <a:ext cx="2367300" cy="12365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b="1">
                <a:solidFill>
                  <a:schemeClr val="dk1"/>
                </a:solidFill>
              </a:rPr>
              <a:t>Adafruit_PWM_Servo_Driver </a:t>
            </a:r>
            <a:endParaRPr lang="ko" b="1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b="1">
                <a:solidFill>
                  <a:schemeClr val="tx1"/>
                </a:solidFill>
              </a:rPr>
              <a:t>PWM 제어를 통한 서보모터제어에 대한 메서드가 포함</a:t>
            </a:r>
            <a:r>
              <a:rPr lang="ko-KR" altLang="en-US" b="1">
                <a:solidFill>
                  <a:schemeClr val="tx1"/>
                </a:solidFill>
              </a:rPr>
              <a:t>된</a:t>
            </a:r>
            <a:r>
              <a:rPr lang="ko" b="1">
                <a:solidFill>
                  <a:schemeClr val="tx1"/>
                </a:solidFill>
              </a:rPr>
              <a:t> 클래스</a:t>
            </a:r>
            <a:r>
              <a:rPr lang="ko"/>
              <a:t> </a:t>
            </a:r>
            <a:endParaRPr lang="ko"/>
          </a:p>
        </p:txBody>
      </p:sp>
      <p:sp>
        <p:nvSpPr>
          <p:cNvPr id="106" name="Shape 106"/>
          <p:cNvSpPr/>
          <p:nvPr/>
        </p:nvSpPr>
        <p:spPr>
          <a:xfrm>
            <a:off x="2967350" y="3789045"/>
            <a:ext cx="2367300" cy="131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  <a:defRPr lang="ko-KR" altLang="en-US"/>
            </a:pPr>
            <a:r>
              <a:rPr lang="ko" sz="1800" b="1"/>
              <a:t>HexaMain.py </a:t>
            </a:r>
            <a:endParaRPr lang="ko" sz="1800" b="1"/>
          </a:p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Hexadef의 정의를 바탕으로 로봇 객체를 구성하고 이에 파생된 메서드 및 Main 컨트롤 프로그램 동작하는 부분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510400" y="674150"/>
            <a:ext cx="2822400" cy="122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  <a:defRPr lang="ko-KR" altLang="en-US"/>
            </a:pPr>
            <a:r>
              <a:rPr lang="ko" sz="1800" b="1"/>
              <a:t>Adafruit_I2C</a:t>
            </a:r>
            <a:endParaRPr lang="ko" sz="1800" b="1"/>
          </a:p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 sz="1800">
                <a:solidFill>
                  <a:schemeClr val="tx1"/>
                </a:solidFill>
              </a:rPr>
              <a:t>I2C제어에 대한 헤더와메서드가 포함된 클래스</a:t>
            </a:r>
            <a:r>
              <a:rPr lang="ko" sz="1800">
                <a:solidFill>
                  <a:schemeClr val="dk2"/>
                </a:solidFill>
              </a:rPr>
              <a:t> </a:t>
            </a:r>
            <a:endParaRPr lang="ko" sz="1800">
              <a:solidFill>
                <a:schemeClr val="dk2"/>
              </a:solidFill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2476850" y="2001175"/>
            <a:ext cx="3348300" cy="151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  <a:defRPr lang="ko-KR" altLang="en-US"/>
            </a:pPr>
            <a:r>
              <a:rPr lang="ko" sz="1800" b="1"/>
              <a:t>HexaDef.py </a:t>
            </a:r>
            <a:endParaRPr lang="ko" sz="1800" b="1"/>
          </a:p>
          <a:p>
            <a:pPr lvl="0" algn="ctr" rtl="0">
              <a:spcBef>
                <a:spcPts val="0"/>
              </a:spcBef>
              <a:buNone/>
              <a:defRPr lang="ko-KR" altLang="en-US"/>
            </a:pPr>
            <a:endParaRPr lang="ko-KR"/>
          </a:p>
          <a:p>
            <a:pPr lvl="0" algn="l" rtl="0">
              <a:spcBef>
                <a:spcPts val="0"/>
              </a:spcBef>
              <a:buNone/>
              <a:defRPr lang="ko-KR" altLang="en-US"/>
            </a:pPr>
            <a:r>
              <a:rPr lang="ko" b="1">
                <a:solidFill>
                  <a:schemeClr val="tx1"/>
                </a:solidFill>
              </a:rPr>
              <a:t>제어 드라이버를 기반으로 관절 클래스, 파생된 로봇 Arm의 파츠에 대한 정의와 동작 메서드, 그리고 Arm 구성과 Hexapod 에 대한 정의 클래스 </a:t>
            </a:r>
            <a:endParaRPr lang="ko" b="1">
              <a:solidFill>
                <a:schemeClr val="tx1"/>
              </a:solidFill>
            </a:endParaRPr>
          </a:p>
        </p:txBody>
      </p:sp>
      <p:sp>
        <p:nvSpPr>
          <p:cNvPr id="109" name="Shape 109"/>
          <p:cNvSpPr/>
          <p:nvPr/>
        </p:nvSpPr>
        <p:spPr>
          <a:xfrm rot="2574001">
            <a:off x="1249315" y="2192909"/>
            <a:ext cx="1068769" cy="4561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  <p:sp>
        <p:nvSpPr>
          <p:cNvPr id="110" name="Shape 110"/>
          <p:cNvSpPr/>
          <p:nvPr/>
        </p:nvSpPr>
        <p:spPr>
          <a:xfrm rot="19561422">
            <a:off x="5851606" y="2192975"/>
            <a:ext cx="1182607" cy="45597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  <p:sp>
        <p:nvSpPr>
          <p:cNvPr id="111" name="Shape 111"/>
          <p:cNvSpPr/>
          <p:nvPr/>
        </p:nvSpPr>
        <p:spPr>
          <a:xfrm>
            <a:off x="3374450" y="3512275"/>
            <a:ext cx="1553100" cy="27677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 idx="0"/>
          </p:nvPr>
        </p:nvSpPr>
        <p:spPr>
          <a:xfrm>
            <a:off x="311700" y="160075"/>
            <a:ext cx="8520600" cy="572700"/>
          </a:xfrm>
          <a:prstGeom prst="rect">
            <a:avLst/>
          </a:prstGeom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b="1">
                <a:ln w="15875" cap="flat" cmpd="sng" algn="ctr">
                  <a:solidFill>
                    <a:schemeClr val="accent1">
                      <a:shade val="95000"/>
                      <a:satMod val="105000"/>
                    </a:schemeClr>
                  </a:solidFill>
                  <a:prstDash val="solid"/>
                  <a:round/>
                </a:ln>
                <a:gradFill flip="xy" rotWithShape="1">
                  <a:gsLst>
                    <a:gs pos="0">
                      <a:schemeClr val="accent1">
                        <a:tint val="60000"/>
                        <a:satMod val="100000"/>
                      </a:schemeClr>
                    </a:gs>
                    <a:gs pos="100000">
                      <a:schemeClr val="accent1">
                        <a:tint val="100000"/>
                        <a:satMod val="350000"/>
                      </a:schemeClr>
                    </a:gs>
                  </a:gsLst>
                  <a:path path="rect">
                    <a:fillToRect l="100000" t="100000" r="100000" b="100000"/>
                  </a:path>
                  <a:tileRect/>
                </a:gradFill>
                <a:effectLst>
                  <a:reflection blurRad="12700" stA="26000" endPos="28000" dist="38100" dir="5400000" sy="-100000" rotWithShape="0"/>
                </a:effectLst>
              </a:rPr>
              <a:t>로봇 동작 메서드 구성</a:t>
            </a:r>
            <a:endParaRPr lang="ko" b="1">
              <a:ln w="1587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gradFill flip="xy" rotWithShape="1">
                <a:gsLst>
                  <a:gs pos="0">
                    <a:schemeClr val="accent1">
                      <a:tint val="60000"/>
                      <a:satMod val="100000"/>
                    </a:schemeClr>
                  </a:gs>
                  <a:gs pos="100000">
                    <a:schemeClr val="accent1">
                      <a:tint val="100000"/>
                      <a:satMod val="350000"/>
                    </a:schemeClr>
                  </a:gs>
                </a:gsLst>
                <a:path path="rect">
                  <a:fillToRect l="100000" t="100000" r="100000" b="100000"/>
                </a:path>
                <a:tileRect/>
              </a:gradFill>
              <a:effectLst>
                <a:reflection blurRad="12700" stA="26000" endPos="28000" dist="38100" dir="5400000" sy="-100000" rotWithShape="0"/>
              </a:effectLst>
            </a:endParaRPr>
          </a:p>
        </p:txBody>
      </p:sp>
      <p:grpSp>
        <p:nvGrpSpPr>
          <p:cNvPr id="117" name="Shape 117"/>
          <p:cNvGrpSpPr/>
          <p:nvPr/>
        </p:nvGrpSpPr>
        <p:grpSpPr>
          <a:xfrm rot="0">
            <a:off x="425700" y="1264875"/>
            <a:ext cx="1453200" cy="2550300"/>
            <a:chOff x="439400" y="1093925"/>
            <a:chExt cx="1453200" cy="2550300"/>
          </a:xfrm>
        </p:grpSpPr>
        <p:sp>
          <p:nvSpPr>
            <p:cNvPr id="118" name="Shape 118"/>
            <p:cNvSpPr/>
            <p:nvPr/>
          </p:nvSpPr>
          <p:spPr>
            <a:xfrm>
              <a:off x="439400" y="1093925"/>
              <a:ext cx="1453200" cy="255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  <a:defRPr lang="ko-KR" altLang="en-US"/>
              </a:pPr>
              <a:endParaRPr lang="ko-KR"/>
            </a:p>
          </p:txBody>
        </p:sp>
        <p:sp>
          <p:nvSpPr>
            <p:cNvPr id="119" name="Shape 119"/>
            <p:cNvSpPr/>
            <p:nvPr/>
          </p:nvSpPr>
          <p:spPr>
            <a:xfrm>
              <a:off x="624650" y="1326850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 Max_Rot</a:t>
              </a:r>
              <a:endParaRPr lang="ko"/>
            </a:p>
          </p:txBody>
        </p:sp>
        <p:sp>
          <p:nvSpPr>
            <p:cNvPr id="120" name="Shape 120"/>
            <p:cNvSpPr/>
            <p:nvPr/>
          </p:nvSpPr>
          <p:spPr>
            <a:xfrm>
              <a:off x="624650" y="2082725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Min Rot</a:t>
              </a:r>
              <a:endParaRPr lang="ko"/>
            </a:p>
          </p:txBody>
        </p:sp>
        <p:sp>
          <p:nvSpPr>
            <p:cNvPr id="121" name="Shape 121"/>
            <p:cNvSpPr/>
            <p:nvPr/>
          </p:nvSpPr>
          <p:spPr>
            <a:xfrm>
              <a:off x="624650" y="2904775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Mid Rot</a:t>
              </a:r>
              <a:endParaRPr lang="ko"/>
            </a:p>
          </p:txBody>
        </p:sp>
      </p:grpSp>
      <p:grpSp>
        <p:nvGrpSpPr>
          <p:cNvPr id="122" name="Shape 122"/>
          <p:cNvGrpSpPr/>
          <p:nvPr/>
        </p:nvGrpSpPr>
        <p:grpSpPr>
          <a:xfrm rot="0">
            <a:off x="2451425" y="1286737"/>
            <a:ext cx="1453200" cy="2550300"/>
            <a:chOff x="432550" y="873537"/>
            <a:chExt cx="1453200" cy="2550300"/>
          </a:xfrm>
        </p:grpSpPr>
        <p:sp>
          <p:nvSpPr>
            <p:cNvPr id="123" name="Shape 123"/>
            <p:cNvSpPr/>
            <p:nvPr/>
          </p:nvSpPr>
          <p:spPr>
            <a:xfrm>
              <a:off x="432550" y="873537"/>
              <a:ext cx="1453200" cy="25503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  <a:defRPr lang="ko-KR" altLang="en-US"/>
              </a:pPr>
              <a:endParaRPr lang="ko-KR"/>
            </a:p>
          </p:txBody>
        </p:sp>
        <p:sp>
          <p:nvSpPr>
            <p:cNvPr id="124" name="Shape 124"/>
            <p:cNvSpPr/>
            <p:nvPr/>
          </p:nvSpPr>
          <p:spPr>
            <a:xfrm>
              <a:off x="617800" y="1106462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 Middle</a:t>
              </a:r>
              <a:endParaRPr lang="ko"/>
            </a:p>
          </p:txBody>
        </p:sp>
        <p:sp>
          <p:nvSpPr>
            <p:cNvPr id="125" name="Shape 125"/>
            <p:cNvSpPr/>
            <p:nvPr/>
          </p:nvSpPr>
          <p:spPr>
            <a:xfrm>
              <a:off x="617800" y="1862337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UP</a:t>
              </a:r>
              <a:endParaRPr lang="ko"/>
            </a:p>
          </p:txBody>
        </p:sp>
        <p:sp>
          <p:nvSpPr>
            <p:cNvPr id="126" name="Shape 126"/>
            <p:cNvSpPr/>
            <p:nvPr/>
          </p:nvSpPr>
          <p:spPr>
            <a:xfrm>
              <a:off x="617800" y="2684387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Down</a:t>
              </a:r>
              <a:endParaRPr lang="ko"/>
            </a:p>
          </p:txBody>
        </p:sp>
      </p:grpSp>
      <p:grpSp>
        <p:nvGrpSpPr>
          <p:cNvPr id="127" name="Shape 127"/>
          <p:cNvGrpSpPr/>
          <p:nvPr/>
        </p:nvGrpSpPr>
        <p:grpSpPr>
          <a:xfrm rot="0">
            <a:off x="4420700" y="1286737"/>
            <a:ext cx="1453200" cy="2550300"/>
            <a:chOff x="439400" y="884362"/>
            <a:chExt cx="1453200" cy="2550300"/>
          </a:xfrm>
        </p:grpSpPr>
        <p:sp>
          <p:nvSpPr>
            <p:cNvPr id="128" name="Shape 128"/>
            <p:cNvSpPr/>
            <p:nvPr/>
          </p:nvSpPr>
          <p:spPr>
            <a:xfrm>
              <a:off x="439400" y="884362"/>
              <a:ext cx="1453200" cy="2550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  <a:defRPr lang="ko-KR" altLang="en-US"/>
              </a:pPr>
              <a:endParaRPr lang="ko-KR"/>
            </a:p>
          </p:txBody>
        </p:sp>
        <p:sp>
          <p:nvSpPr>
            <p:cNvPr id="129" name="Shape 129"/>
            <p:cNvSpPr/>
            <p:nvPr/>
          </p:nvSpPr>
          <p:spPr>
            <a:xfrm>
              <a:off x="624650" y="1157762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 Middle</a:t>
              </a:r>
              <a:endParaRPr lang="ko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24650" y="1873162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UP</a:t>
              </a:r>
              <a:endParaRPr lang="ko"/>
            </a:p>
          </p:txBody>
        </p:sp>
        <p:sp>
          <p:nvSpPr>
            <p:cNvPr id="131" name="Shape 131"/>
            <p:cNvSpPr/>
            <p:nvPr/>
          </p:nvSpPr>
          <p:spPr>
            <a:xfrm>
              <a:off x="624650" y="2740275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Down</a:t>
              </a:r>
              <a:endParaRPr lang="ko"/>
            </a:p>
          </p:txBody>
        </p:sp>
      </p:grpSp>
      <p:grpSp>
        <p:nvGrpSpPr>
          <p:cNvPr id="132" name="Shape 132"/>
          <p:cNvGrpSpPr/>
          <p:nvPr/>
        </p:nvGrpSpPr>
        <p:grpSpPr>
          <a:xfrm rot="0">
            <a:off x="6443025" y="1264875"/>
            <a:ext cx="1453200" cy="2550300"/>
            <a:chOff x="172125" y="1093925"/>
            <a:chExt cx="1453200" cy="2550300"/>
          </a:xfrm>
        </p:grpSpPr>
        <p:sp>
          <p:nvSpPr>
            <p:cNvPr id="133" name="Shape 133"/>
            <p:cNvSpPr/>
            <p:nvPr/>
          </p:nvSpPr>
          <p:spPr>
            <a:xfrm>
              <a:off x="172125" y="1093925"/>
              <a:ext cx="1453200" cy="255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ead1dc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  <a:defRPr lang="ko-KR" altLang="en-US"/>
              </a:pPr>
              <a:endParaRPr lang="ko-KR"/>
            </a:p>
          </p:txBody>
        </p:sp>
        <p:sp>
          <p:nvSpPr>
            <p:cNvPr id="134" name="Shape 134"/>
            <p:cNvSpPr/>
            <p:nvPr/>
          </p:nvSpPr>
          <p:spPr>
            <a:xfrm>
              <a:off x="398387" y="1385816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ead1dc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 Middle</a:t>
              </a:r>
              <a:endParaRPr lang="ko"/>
            </a:p>
          </p:txBody>
        </p:sp>
        <p:sp>
          <p:nvSpPr>
            <p:cNvPr id="135" name="Shape 135"/>
            <p:cNvSpPr/>
            <p:nvPr/>
          </p:nvSpPr>
          <p:spPr>
            <a:xfrm>
              <a:off x="398387" y="2104587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ead1dc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 UP</a:t>
              </a:r>
              <a:endParaRPr lang="ko"/>
            </a:p>
          </p:txBody>
        </p:sp>
        <p:sp>
          <p:nvSpPr>
            <p:cNvPr id="136" name="Shape 136"/>
            <p:cNvSpPr/>
            <p:nvPr/>
          </p:nvSpPr>
          <p:spPr>
            <a:xfrm>
              <a:off x="398387" y="2971700"/>
              <a:ext cx="1082700" cy="5727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ead1dc"/>
              </a:solidFill>
              <a:prstDash val="solid"/>
              <a:round/>
            </a:ln>
          </p:spPr>
          <p:txBody>
            <a:bodyPr lIns="91424" tIns="91424" rIns="91424" bIns="91424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  <a:defRPr lang="ko-KR" altLang="en-US"/>
              </a:pPr>
              <a:r>
                <a:rPr lang="ko"/>
                <a:t>Down</a:t>
              </a:r>
              <a:endParaRPr lang="ko"/>
            </a:p>
          </p:txBody>
        </p:sp>
      </p:grpSp>
      <p:sp>
        <p:nvSpPr>
          <p:cNvPr id="137" name="Shape 137"/>
          <p:cNvSpPr txBox="1"/>
          <p:nvPr/>
        </p:nvSpPr>
        <p:spPr>
          <a:xfrm>
            <a:off x="439950" y="791000"/>
            <a:ext cx="1367700" cy="327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/>
              <a:t>Joint</a:t>
            </a:r>
            <a:endParaRPr lang="ko"/>
          </a:p>
        </p:txBody>
      </p:sp>
      <p:sp>
        <p:nvSpPr>
          <p:cNvPr id="138" name="Shape 138"/>
          <p:cNvSpPr txBox="1"/>
          <p:nvPr/>
        </p:nvSpPr>
        <p:spPr>
          <a:xfrm>
            <a:off x="2487325" y="856375"/>
            <a:ext cx="1367700" cy="327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/>
              <a:t>Shoulder</a:t>
            </a:r>
            <a:endParaRPr lang="ko"/>
          </a:p>
        </p:txBody>
      </p:sp>
      <p:sp>
        <p:nvSpPr>
          <p:cNvPr id="139" name="Shape 139"/>
          <p:cNvSpPr txBox="1"/>
          <p:nvPr/>
        </p:nvSpPr>
        <p:spPr>
          <a:xfrm>
            <a:off x="4463450" y="856375"/>
            <a:ext cx="1367700" cy="327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/>
              <a:t>Elbow</a:t>
            </a:r>
            <a:endParaRPr lang="ko"/>
          </a:p>
        </p:txBody>
      </p:sp>
      <p:sp>
        <p:nvSpPr>
          <p:cNvPr id="140" name="Shape 140"/>
          <p:cNvSpPr txBox="1"/>
          <p:nvPr/>
        </p:nvSpPr>
        <p:spPr>
          <a:xfrm>
            <a:off x="6753050" y="791000"/>
            <a:ext cx="1367700" cy="3276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/>
              <a:t>Wrist</a:t>
            </a:r>
            <a:endParaRPr lang="ko"/>
          </a:p>
        </p:txBody>
      </p:sp>
      <p:sp>
        <p:nvSpPr>
          <p:cNvPr id="141" name="Shape 141"/>
          <p:cNvSpPr txBox="1"/>
          <p:nvPr/>
        </p:nvSpPr>
        <p:spPr>
          <a:xfrm>
            <a:off x="2363425" y="3939800"/>
            <a:ext cx="1681200" cy="812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Middle()은 Joint의 Min_Rot를 사용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4463450" y="3961450"/>
            <a:ext cx="1681200" cy="812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Middle()은 Joint의 Max_Rot를 사용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439550" y="3961450"/>
            <a:ext cx="1681200" cy="812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Middle()은 Joint의 Max_Rot를 사용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11700" y="3961450"/>
            <a:ext cx="1823805" cy="812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Rot는 서보모터의 회전 반경을 생성시 입력한 최대 최소 값을 통하여 결정</a:t>
            </a:r>
            <a:endParaRPr lang="ko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395478" y="961650"/>
            <a:ext cx="1656207" cy="3220200"/>
          </a:xfrm>
          <a:prstGeom prst="roundRect">
            <a:avLst>
              <a:gd name="adj" fmla="val 8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shoulder_0.middle()</a:t>
            </a:r>
            <a:endParaRPr lang="ko" sz="1000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elbow_0.down()</a:t>
            </a:r>
            <a:endParaRPr lang="ko" sz="1000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wrist_0.down(</a:t>
            </a:r>
            <a:r>
              <a:rPr lang="ko" sz="1200">
                <a:solidFill>
                  <a:schemeClr val="tx1"/>
                </a:solidFill>
              </a:rPr>
              <a:t>)</a:t>
            </a:r>
            <a:endParaRPr lang="ko" sz="1200">
              <a:solidFill>
                <a:schemeClr val="tx1"/>
              </a:solidFill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135725" y="976125"/>
            <a:ext cx="1396200" cy="3220200"/>
          </a:xfrm>
          <a:prstGeom prst="roundRect">
            <a:avLst>
              <a:gd name="adj" fmla="val 62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elbow_0.up()    </a:t>
            </a:r>
            <a:endParaRPr lang="ko" sz="1000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wrist_0.up()</a:t>
            </a:r>
            <a:endParaRPr lang="ko" sz="1000">
              <a:solidFill>
                <a:schemeClr val="tx1"/>
              </a:solidFill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3691674" y="976125"/>
            <a:ext cx="1396200" cy="3220200"/>
          </a:xfrm>
          <a:prstGeom prst="roundRect">
            <a:avLst>
              <a:gd name="adj" fmla="val 5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000"/>
              <a:buFont typeface="Arial"/>
              <a:buNone/>
              <a:defRPr lang="ko-KR" altLang="en-US"/>
            </a:pPr>
            <a:r>
              <a:rPr lang="ko" sz="1000">
                <a:solidFill>
                  <a:schemeClr val="tx1"/>
                </a:solidFill>
              </a:rPr>
              <a:t>elbow_0.down()wrist_0.down()</a:t>
            </a:r>
            <a:endParaRPr lang="ko" sz="1000">
              <a:solidFill>
                <a:schemeClr val="tx1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2423541" y="449100"/>
            <a:ext cx="1396200" cy="456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raise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739524" y="505650"/>
            <a:ext cx="1396200" cy="456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stand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3819741" y="449100"/>
            <a:ext cx="1396200" cy="4560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landing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426175" y="890775"/>
            <a:ext cx="1553100" cy="3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arm_1_landing()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arm_3_landing()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arm_5_landing()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time.sleep(0.2)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arm_0_raise()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arm_2_raise()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arm_4_raise()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time.sleep(0.1)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shoulder_0.up()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shoulder_2.up()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shoulder_4.up()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arm_1_stand()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arm_3_stand()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arm_5_stand()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time.sleep(0.1)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</a:t>
            </a:r>
            <a:endParaRPr lang="ko" sz="1000" b="1">
              <a:solidFill>
                <a:schemeClr val="tx1"/>
              </a:solidFill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7302575" y="890775"/>
            <a:ext cx="1553100" cy="3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lIns="91424" tIns="91424" rIns="91424" bIns="91424" anchor="ctr" anchorCtr="0">
            <a:noAutofit/>
          </a:bodyPr>
          <a:lstStyle/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arm_1_landing()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arm_3_landing()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arm_5_landing()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time.sleep(0.2)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arm_0_raise()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arm_2_raise()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arm_4_raise()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time.sleep(0.1)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shoulder_0.down()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shoulder_2.down()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shoulder_4.up()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arm_1_stand()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arm_3_stand()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arm_5_stand()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time.sleep(0.1)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arm_0_landing()</a:t>
            </a:r>
            <a:endParaRPr lang="ko" sz="1000" b="1">
              <a:solidFill>
                <a:schemeClr val="tx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  <a:defRPr lang="ko-KR" altLang="en-US"/>
            </a:pPr>
            <a:r>
              <a:rPr lang="ko" sz="1000" b="1">
                <a:solidFill>
                  <a:schemeClr val="tx1"/>
                </a:solidFill>
              </a:rPr>
              <a:t>    arm_2_landing()</a:t>
            </a:r>
            <a:endParaRPr lang="ko" sz="1000" b="1">
              <a:solidFill>
                <a:schemeClr val="tx1"/>
              </a:solidFill>
            </a:endParaRPr>
          </a:p>
          <a:p>
            <a:pPr lvl="0" indent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000"/>
              <a:buFont typeface="Arial"/>
              <a:buNone/>
              <a:defRPr lang="ko-KR" altLang="en-US"/>
            </a:pPr>
            <a:r>
              <a:rPr lang="ko" sz="800" b="1">
                <a:solidFill>
                  <a:schemeClr val="tx1"/>
                </a:solidFill>
              </a:rPr>
              <a:t>   </a:t>
            </a:r>
            <a:endParaRPr lang="ko" sz="800" b="1">
              <a:solidFill>
                <a:schemeClr val="tx1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5504625" y="527550"/>
            <a:ext cx="1396200" cy="299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forward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459474" y="505650"/>
            <a:ext cx="1396200" cy="299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 rtl="0">
              <a:spcBef>
                <a:spcPts val="0"/>
              </a:spcBef>
              <a:buNone/>
              <a:defRPr lang="ko-KR" altLang="en-US"/>
            </a:pPr>
            <a:r>
              <a:rPr lang="ko">
                <a:solidFill>
                  <a:schemeClr val="tx1"/>
                </a:solidFill>
              </a:rPr>
              <a:t>left</a:t>
            </a:r>
            <a:endParaRPr lang="ko">
              <a:solidFill>
                <a:schemeClr val="tx1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254175" y="4367275"/>
            <a:ext cx="4674000" cy="6411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1700">
                <a:solidFill>
                  <a:schemeClr val="tx1"/>
                </a:solidFill>
                <a:latin typeface="한컴 백제 B"/>
                <a:ea typeface="한컴 백제 B"/>
              </a:rPr>
              <a:t>로봇의 기본동작은 각 파츠의  제어를 통하여 구성</a:t>
            </a:r>
            <a:endParaRPr lang="ko" sz="1700">
              <a:solidFill>
                <a:schemeClr val="tx1"/>
              </a:solidFill>
              <a:latin typeface="한컴 백제 B"/>
              <a:ea typeface="한컴 백제 B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5087874" y="4367275"/>
            <a:ext cx="4060745" cy="541500"/>
          </a:xfrm>
          <a:prstGeom prst="rect">
            <a:avLst/>
          </a:prstGeom>
          <a:noFill/>
          <a:ln>
            <a:noFill/>
          </a:ln>
        </p:spPr>
        <p:txBody>
          <a:bodyPr lIns="91424" tIns="91424" rIns="91424" bIns="91424" anchor="t" anchorCtr="0">
            <a:noAutofit/>
          </a:bodyPr>
          <a:lstStyle/>
          <a:p>
            <a:pPr lvl="0">
              <a:spcBef>
                <a:spcPts val="0"/>
              </a:spcBef>
              <a:buNone/>
              <a:defRPr lang="ko-KR" altLang="en-US"/>
            </a:pPr>
            <a:r>
              <a:rPr lang="ko" sz="1600">
                <a:solidFill>
                  <a:schemeClr val="tx1"/>
                </a:solidFill>
                <a:latin typeface="한컴 백제 B"/>
                <a:ea typeface="한컴 백제 B"/>
              </a:rPr>
              <a:t>보행로봇의 동작은 기본동작을 바탕으로 구성</a:t>
            </a:r>
            <a:endParaRPr lang="ko" sz="1600">
              <a:solidFill>
                <a:schemeClr val="tx1"/>
              </a:solidFill>
              <a:latin typeface="한컴 백제 B"/>
              <a:ea typeface="한컴 백제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무늬">
  <a:themeElements>
    <a:clrScheme name="무늬">
      <a:dk1>
        <a:srgbClr val="2e0432"/>
      </a:dk1>
      <a:lt1>
        <a:srgbClr val="f9f2e1"/>
      </a:lt1>
      <a:dk2>
        <a:srgbClr val="171b24"/>
      </a:dk2>
      <a:lt2>
        <a:srgbClr val="bc9022"/>
      </a:lt2>
      <a:accent1>
        <a:srgbClr val="e4c26c"/>
      </a:accent1>
      <a:accent2>
        <a:srgbClr val="0e4434"/>
      </a:accent2>
      <a:accent3>
        <a:srgbClr val="4f7164"/>
      </a:accent3>
      <a:accent4>
        <a:srgbClr val="5f5f5f"/>
      </a:accent4>
      <a:accent5>
        <a:srgbClr val="dddddd"/>
      </a:accent5>
      <a:accent6>
        <a:srgbClr val="6a4870"/>
      </a:accent6>
      <a:hlink>
        <a:srgbClr val="4ddab0"/>
      </a:hlink>
      <a:folHlink>
        <a:srgbClr val="ffd965"/>
      </a:folHlink>
    </a:clrScheme>
    <a:fontScheme name="무늬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무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</a:schemeClr>
            </a:gs>
            <a:gs pos="100000">
              <a:schemeClr val="phClr">
                <a:tint val="100000"/>
                <a:satMod val="350000"/>
              </a:schemeClr>
            </a:gs>
          </a:gsLst>
          <a:path path="rect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8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100000"/>
              </a:schemeClr>
            </a:gs>
            <a:gs pos="100000">
              <a:schemeClr val="phClr">
                <a:shade val="50000"/>
                <a:satMod val="100000"/>
              </a:schemeClr>
            </a:gs>
          </a:gsLst>
          <a:path path="rect">
            <a:fillToRect r="80000" b="8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1142</ep:Words>
  <ep:PresentationFormat/>
  <ep:Paragraphs>278</ep:Paragraphs>
  <ep:Slides>23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무늬</vt:lpstr>
      <vt:lpstr>로봇SW 개발 프로젝트 6족 보행로봇</vt:lpstr>
      <vt:lpstr>프로젝트 개요</vt:lpstr>
      <vt:lpstr>HW 구성</vt:lpstr>
      <vt:lpstr>슬라이드 4</vt:lpstr>
      <vt:lpstr>SW 소개</vt:lpstr>
      <vt:lpstr>로봇 객체 구조</vt:lpstr>
      <vt:lpstr>소프트웨어 구성</vt:lpstr>
      <vt:lpstr>로봇 동작 메서드 구성</vt:lpstr>
      <vt:lpstr>슬라이드 9</vt:lpstr>
      <vt:lpstr>소스코드 예시</vt:lpstr>
      <vt:lpstr>소스코드 예시</vt:lpstr>
      <vt:lpstr>제작과정</vt:lpstr>
      <vt:lpstr>제작과정</vt:lpstr>
      <vt:lpstr>제작과정</vt:lpstr>
      <vt:lpstr>슬라이드 15</vt:lpstr>
      <vt:lpstr>완성</vt:lpstr>
      <vt:lpstr>슬라이드 17</vt:lpstr>
      <vt:lpstr>느낀점</vt:lpstr>
      <vt:lpstr>슬라이드 19</vt:lpstr>
      <vt:lpstr>안드로이드 컨트롤러를 이용한 제어</vt:lpstr>
      <vt:lpstr>보완점 및 차후 개선점</vt:lpstr>
      <vt:lpstr>슬라이드 22</vt:lpstr>
      <vt:lpstr>감사합니다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HANSUNG</cp:lastModifiedBy>
  <dcterms:modified xsi:type="dcterms:W3CDTF">2016-12-23T10:54:25.191</dcterms:modified>
  <cp:revision>26</cp:revision>
</cp:coreProperties>
</file>